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notesSlides/notesSlide2.xml" ContentType="application/vnd.openxmlformats-officedocument.presentationml.notesSlide+xml"/>
  <Override PartName="/ppt/charts/chart2.xml" ContentType="application/vnd.openxmlformats-officedocument.drawingml.chart+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rts/style1.xml" ContentType="application/vnd.ms-office.chartstyle+xml"/>
  <Override PartName="/ppt/charts/colors1.xml" ContentType="application/vnd.ms-office.chartcolorstyle+xml"/>
  <Override PartName="/ppt/charts/style2.xml" ContentType="application/vnd.ms-office.chartstyle+xml"/>
  <Override PartName="/ppt/charts/colors2.xml" ContentType="application/vnd.ms-office.chartcolor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76" r:id="rId1"/>
  </p:sldMasterIdLst>
  <p:notesMasterIdLst>
    <p:notesMasterId r:id="rId25"/>
  </p:notesMasterIdLst>
  <p:sldIdLst>
    <p:sldId id="288" r:id="rId2"/>
    <p:sldId id="256" r:id="rId3"/>
    <p:sldId id="289" r:id="rId4"/>
    <p:sldId id="274" r:id="rId5"/>
    <p:sldId id="280" r:id="rId6"/>
    <p:sldId id="279" r:id="rId7"/>
    <p:sldId id="281" r:id="rId8"/>
    <p:sldId id="267" r:id="rId9"/>
    <p:sldId id="268" r:id="rId10"/>
    <p:sldId id="269" r:id="rId11"/>
    <p:sldId id="257" r:id="rId12"/>
    <p:sldId id="270" r:id="rId13"/>
    <p:sldId id="258" r:id="rId14"/>
    <p:sldId id="259" r:id="rId15"/>
    <p:sldId id="272" r:id="rId16"/>
    <p:sldId id="275" r:id="rId17"/>
    <p:sldId id="260" r:id="rId18"/>
    <p:sldId id="262" r:id="rId19"/>
    <p:sldId id="277" r:id="rId20"/>
    <p:sldId id="261" r:id="rId21"/>
    <p:sldId id="271" r:id="rId22"/>
    <p:sldId id="284" r:id="rId23"/>
    <p:sldId id="273" r:id="rId2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900" autoAdjust="0"/>
    <p:restoredTop sz="86369" autoAdjust="0"/>
  </p:normalViewPr>
  <p:slideViewPr>
    <p:cSldViewPr>
      <p:cViewPr>
        <p:scale>
          <a:sx n="85" d="100"/>
          <a:sy n="85" d="100"/>
        </p:scale>
        <p:origin x="-474" y="-306"/>
      </p:cViewPr>
      <p:guideLst>
        <p:guide orient="horz" pos="2160"/>
        <p:guide pos="2880"/>
      </p:guideLst>
    </p:cSldViewPr>
  </p:slideViewPr>
  <p:outlineViewPr>
    <p:cViewPr>
      <p:scale>
        <a:sx n="33" d="100"/>
        <a:sy n="33" d="100"/>
      </p:scale>
      <p:origin x="0" y="3498"/>
    </p:cViewPr>
  </p:outlineViewPr>
  <p:notesTextViewPr>
    <p:cViewPr>
      <p:scale>
        <a:sx n="100" d="100"/>
        <a:sy n="100" d="100"/>
      </p:scale>
      <p:origin x="0" y="0"/>
    </p:cViewPr>
  </p:notesTextViewPr>
  <p:sorterViewPr>
    <p:cViewPr>
      <p:scale>
        <a:sx n="100" d="100"/>
        <a:sy n="100" d="100"/>
      </p:scale>
      <p:origin x="0" y="-97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Microsoft_Excel_Worksheet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strRef>
              <c:f>Лист1!$B$1</c:f>
              <c:strCache>
                <c:ptCount val="1"/>
                <c:pt idx="0">
                  <c:v>2013</c:v>
                </c:pt>
              </c:strCache>
            </c:strRef>
          </c:tx>
          <c:spPr>
            <a:solidFill>
              <a:schemeClr val="accent1"/>
            </a:solidFill>
            <a:ln>
              <a:noFill/>
            </a:ln>
            <a:effectLst/>
            <a:sp3d/>
          </c:spPr>
          <c:invertIfNegative val="0"/>
          <c:cat>
            <c:strRef>
              <c:f>Лист1!$A$2:$A$5</c:f>
              <c:strCache>
                <c:ptCount val="3"/>
                <c:pt idx="0">
                  <c:v>Численность населения</c:v>
                </c:pt>
                <c:pt idx="1">
                  <c:v>Численность трудоспособного населения</c:v>
                </c:pt>
                <c:pt idx="2">
                  <c:v>Численность безработных</c:v>
                </c:pt>
              </c:strCache>
            </c:strRef>
          </c:cat>
          <c:val>
            <c:numRef>
              <c:f>Лист1!$B$2:$B$5</c:f>
              <c:numCache>
                <c:formatCode>General</c:formatCode>
                <c:ptCount val="4"/>
                <c:pt idx="0">
                  <c:v>4985</c:v>
                </c:pt>
                <c:pt idx="1">
                  <c:v>2754</c:v>
                </c:pt>
                <c:pt idx="2">
                  <c:v>433</c:v>
                </c:pt>
              </c:numCache>
            </c:numRef>
          </c:val>
        </c:ser>
        <c:ser>
          <c:idx val="1"/>
          <c:order val="1"/>
          <c:tx>
            <c:strRef>
              <c:f>Лист1!$C$1</c:f>
              <c:strCache>
                <c:ptCount val="1"/>
                <c:pt idx="0">
                  <c:v>2014</c:v>
                </c:pt>
              </c:strCache>
            </c:strRef>
          </c:tx>
          <c:spPr>
            <a:solidFill>
              <a:schemeClr val="accent2"/>
            </a:solidFill>
            <a:ln>
              <a:noFill/>
            </a:ln>
            <a:effectLst/>
            <a:sp3d/>
          </c:spPr>
          <c:invertIfNegative val="0"/>
          <c:cat>
            <c:strRef>
              <c:f>Лист1!$A$2:$A$5</c:f>
              <c:strCache>
                <c:ptCount val="3"/>
                <c:pt idx="0">
                  <c:v>Численность населения</c:v>
                </c:pt>
                <c:pt idx="1">
                  <c:v>Численность трудоспособного населения</c:v>
                </c:pt>
                <c:pt idx="2">
                  <c:v>Численность безработных</c:v>
                </c:pt>
              </c:strCache>
            </c:strRef>
          </c:cat>
          <c:val>
            <c:numRef>
              <c:f>Лист1!$C$2:$C$5</c:f>
              <c:numCache>
                <c:formatCode>General</c:formatCode>
                <c:ptCount val="4"/>
                <c:pt idx="0">
                  <c:v>4942</c:v>
                </c:pt>
                <c:pt idx="1">
                  <c:v>2816</c:v>
                </c:pt>
                <c:pt idx="2">
                  <c:v>446</c:v>
                </c:pt>
              </c:numCache>
            </c:numRef>
          </c:val>
        </c:ser>
        <c:ser>
          <c:idx val="2"/>
          <c:order val="2"/>
          <c:tx>
            <c:strRef>
              <c:f>Лист1!$D$1</c:f>
              <c:strCache>
                <c:ptCount val="1"/>
                <c:pt idx="0">
                  <c:v>2015</c:v>
                </c:pt>
              </c:strCache>
            </c:strRef>
          </c:tx>
          <c:spPr>
            <a:solidFill>
              <a:schemeClr val="accent3"/>
            </a:solidFill>
            <a:ln>
              <a:noFill/>
            </a:ln>
            <a:effectLst/>
            <a:sp3d/>
          </c:spPr>
          <c:invertIfNegative val="0"/>
          <c:cat>
            <c:strRef>
              <c:f>Лист1!$A$2:$A$5</c:f>
              <c:strCache>
                <c:ptCount val="3"/>
                <c:pt idx="0">
                  <c:v>Численность населения</c:v>
                </c:pt>
                <c:pt idx="1">
                  <c:v>Численность трудоспособного населения</c:v>
                </c:pt>
                <c:pt idx="2">
                  <c:v>Численность безработных</c:v>
                </c:pt>
              </c:strCache>
            </c:strRef>
          </c:cat>
          <c:val>
            <c:numRef>
              <c:f>Лист1!$D$2:$D$5</c:f>
              <c:numCache>
                <c:formatCode>General</c:formatCode>
                <c:ptCount val="4"/>
                <c:pt idx="0">
                  <c:v>4899</c:v>
                </c:pt>
                <c:pt idx="1">
                  <c:v>2805</c:v>
                </c:pt>
                <c:pt idx="2">
                  <c:v>432</c:v>
                </c:pt>
              </c:numCache>
            </c:numRef>
          </c:val>
        </c:ser>
        <c:ser>
          <c:idx val="3"/>
          <c:order val="3"/>
          <c:tx>
            <c:strRef>
              <c:f>Лист1!$E$1</c:f>
              <c:strCache>
                <c:ptCount val="1"/>
                <c:pt idx="0">
                  <c:v>2016</c:v>
                </c:pt>
              </c:strCache>
            </c:strRef>
          </c:tx>
          <c:spPr>
            <a:solidFill>
              <a:schemeClr val="accent4"/>
            </a:solidFill>
            <a:ln>
              <a:noFill/>
            </a:ln>
            <a:effectLst/>
            <a:sp3d/>
          </c:spPr>
          <c:invertIfNegative val="0"/>
          <c:cat>
            <c:strRef>
              <c:f>Лист1!$A$2:$A$5</c:f>
              <c:strCache>
                <c:ptCount val="3"/>
                <c:pt idx="0">
                  <c:v>Численность населения</c:v>
                </c:pt>
                <c:pt idx="1">
                  <c:v>Численность трудоспособного населения</c:v>
                </c:pt>
                <c:pt idx="2">
                  <c:v>Численность безработных</c:v>
                </c:pt>
              </c:strCache>
            </c:strRef>
          </c:cat>
          <c:val>
            <c:numRef>
              <c:f>Лист1!$E$2:$E$5</c:f>
              <c:numCache>
                <c:formatCode>General</c:formatCode>
                <c:ptCount val="4"/>
                <c:pt idx="0">
                  <c:v>4932</c:v>
                </c:pt>
                <c:pt idx="1">
                  <c:v>2767</c:v>
                </c:pt>
                <c:pt idx="2">
                  <c:v>430</c:v>
                </c:pt>
              </c:numCache>
            </c:numRef>
          </c:val>
        </c:ser>
        <c:dLbls>
          <c:showLegendKey val="0"/>
          <c:showVal val="0"/>
          <c:showCatName val="0"/>
          <c:showSerName val="0"/>
          <c:showPercent val="0"/>
          <c:showBubbleSize val="0"/>
        </c:dLbls>
        <c:gapWidth val="150"/>
        <c:shape val="box"/>
        <c:axId val="59211136"/>
        <c:axId val="59225216"/>
        <c:axId val="0"/>
      </c:bar3DChart>
      <c:catAx>
        <c:axId val="59211136"/>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ru-RU"/>
          </a:p>
        </c:txPr>
        <c:crossAx val="59225216"/>
        <c:crosses val="autoZero"/>
        <c:auto val="1"/>
        <c:lblAlgn val="ctr"/>
        <c:lblOffset val="100"/>
        <c:noMultiLvlLbl val="0"/>
      </c:catAx>
      <c:valAx>
        <c:axId val="5922521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ru-RU"/>
          </a:p>
        </c:txPr>
        <c:crossAx val="59211136"/>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ru-RU"/>
        </a:p>
      </c:txPr>
    </c:legend>
    <c:plotVisOnly val="1"/>
    <c:dispBlanksAs val="gap"/>
    <c:showDLblsOverMax val="0"/>
  </c:chart>
  <c:spPr>
    <a:noFill/>
    <a:ln>
      <a:noFill/>
    </a:ln>
    <a:effectLst/>
  </c:spPr>
  <c:txPr>
    <a:bodyPr/>
    <a:lstStyle/>
    <a:p>
      <a:pPr>
        <a:defRPr/>
      </a:pPr>
      <a:endParaRPr lang="ru-RU"/>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strRef>
              <c:f>Лист1!$B$1</c:f>
              <c:strCache>
                <c:ptCount val="1"/>
                <c:pt idx="0">
                  <c:v>2013</c:v>
                </c:pt>
              </c:strCache>
            </c:strRef>
          </c:tx>
          <c:spPr>
            <a:solidFill>
              <a:schemeClr val="accent1"/>
            </a:solidFill>
            <a:ln>
              <a:noFill/>
            </a:ln>
            <a:effectLst/>
            <a:sp3d/>
          </c:spPr>
          <c:invertIfNegative val="0"/>
          <c:cat>
            <c:strRef>
              <c:f>Лист1!$A$2:$A$5</c:f>
              <c:strCache>
                <c:ptCount val="2"/>
                <c:pt idx="0">
                  <c:v>Уровень регистрируемой безработицы</c:v>
                </c:pt>
                <c:pt idx="1">
                  <c:v>Уровень общей безработицы </c:v>
                </c:pt>
              </c:strCache>
            </c:strRef>
          </c:cat>
          <c:val>
            <c:numRef>
              <c:f>Лист1!$B$2:$B$5</c:f>
              <c:numCache>
                <c:formatCode>General</c:formatCode>
                <c:ptCount val="4"/>
                <c:pt idx="0">
                  <c:v>0.8</c:v>
                </c:pt>
                <c:pt idx="1">
                  <c:v>12</c:v>
                </c:pt>
              </c:numCache>
            </c:numRef>
          </c:val>
        </c:ser>
        <c:ser>
          <c:idx val="1"/>
          <c:order val="1"/>
          <c:tx>
            <c:strRef>
              <c:f>Лист1!$C$1</c:f>
              <c:strCache>
                <c:ptCount val="1"/>
                <c:pt idx="0">
                  <c:v>2014</c:v>
                </c:pt>
              </c:strCache>
            </c:strRef>
          </c:tx>
          <c:spPr>
            <a:solidFill>
              <a:schemeClr val="accent2"/>
            </a:solidFill>
            <a:ln>
              <a:noFill/>
            </a:ln>
            <a:effectLst/>
            <a:sp3d/>
          </c:spPr>
          <c:invertIfNegative val="0"/>
          <c:cat>
            <c:strRef>
              <c:f>Лист1!$A$2:$A$5</c:f>
              <c:strCache>
                <c:ptCount val="2"/>
                <c:pt idx="0">
                  <c:v>Уровень регистрируемой безработицы</c:v>
                </c:pt>
                <c:pt idx="1">
                  <c:v>Уровень общей безработицы </c:v>
                </c:pt>
              </c:strCache>
            </c:strRef>
          </c:cat>
          <c:val>
            <c:numRef>
              <c:f>Лист1!$C$2:$C$5</c:f>
              <c:numCache>
                <c:formatCode>General</c:formatCode>
                <c:ptCount val="4"/>
                <c:pt idx="0">
                  <c:v>1.1000000000000001</c:v>
                </c:pt>
                <c:pt idx="1">
                  <c:v>11.5</c:v>
                </c:pt>
              </c:numCache>
            </c:numRef>
          </c:val>
        </c:ser>
        <c:ser>
          <c:idx val="2"/>
          <c:order val="2"/>
          <c:tx>
            <c:strRef>
              <c:f>Лист1!$D$1</c:f>
              <c:strCache>
                <c:ptCount val="1"/>
                <c:pt idx="0">
                  <c:v>2015</c:v>
                </c:pt>
              </c:strCache>
            </c:strRef>
          </c:tx>
          <c:spPr>
            <a:solidFill>
              <a:schemeClr val="accent3"/>
            </a:solidFill>
            <a:ln>
              <a:noFill/>
            </a:ln>
            <a:effectLst/>
            <a:sp3d/>
          </c:spPr>
          <c:invertIfNegative val="0"/>
          <c:cat>
            <c:strRef>
              <c:f>Лист1!$A$2:$A$5</c:f>
              <c:strCache>
                <c:ptCount val="2"/>
                <c:pt idx="0">
                  <c:v>Уровень регистрируемой безработицы</c:v>
                </c:pt>
                <c:pt idx="1">
                  <c:v>Уровень общей безработицы </c:v>
                </c:pt>
              </c:strCache>
            </c:strRef>
          </c:cat>
          <c:val>
            <c:numRef>
              <c:f>Лист1!$D$2:$D$5</c:f>
              <c:numCache>
                <c:formatCode>General</c:formatCode>
                <c:ptCount val="4"/>
                <c:pt idx="0">
                  <c:v>0.4</c:v>
                </c:pt>
                <c:pt idx="1">
                  <c:v>11.5</c:v>
                </c:pt>
              </c:numCache>
            </c:numRef>
          </c:val>
        </c:ser>
        <c:ser>
          <c:idx val="3"/>
          <c:order val="3"/>
          <c:tx>
            <c:strRef>
              <c:f>Лист1!$E$1</c:f>
              <c:strCache>
                <c:ptCount val="1"/>
                <c:pt idx="0">
                  <c:v>2016</c:v>
                </c:pt>
              </c:strCache>
            </c:strRef>
          </c:tx>
          <c:spPr>
            <a:solidFill>
              <a:schemeClr val="accent4"/>
            </a:solidFill>
            <a:ln>
              <a:noFill/>
            </a:ln>
            <a:effectLst/>
            <a:sp3d/>
          </c:spPr>
          <c:invertIfNegative val="0"/>
          <c:cat>
            <c:strRef>
              <c:f>Лист1!$A$2:$A$5</c:f>
              <c:strCache>
                <c:ptCount val="2"/>
                <c:pt idx="0">
                  <c:v>Уровень регистрируемой безработицы</c:v>
                </c:pt>
                <c:pt idx="1">
                  <c:v>Уровень общей безработицы </c:v>
                </c:pt>
              </c:strCache>
            </c:strRef>
          </c:cat>
          <c:val>
            <c:numRef>
              <c:f>Лист1!$E$2:$E$5</c:f>
              <c:numCache>
                <c:formatCode>General</c:formatCode>
                <c:ptCount val="4"/>
                <c:pt idx="0">
                  <c:v>1.8</c:v>
                </c:pt>
              </c:numCache>
            </c:numRef>
          </c:val>
        </c:ser>
        <c:dLbls>
          <c:showLegendKey val="0"/>
          <c:showVal val="0"/>
          <c:showCatName val="0"/>
          <c:showSerName val="0"/>
          <c:showPercent val="0"/>
          <c:showBubbleSize val="0"/>
        </c:dLbls>
        <c:gapWidth val="150"/>
        <c:shape val="box"/>
        <c:axId val="59278080"/>
        <c:axId val="59279616"/>
        <c:axId val="0"/>
      </c:bar3DChart>
      <c:catAx>
        <c:axId val="59278080"/>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ru-RU"/>
          </a:p>
        </c:txPr>
        <c:crossAx val="59279616"/>
        <c:crosses val="autoZero"/>
        <c:auto val="1"/>
        <c:lblAlgn val="ctr"/>
        <c:lblOffset val="100"/>
        <c:noMultiLvlLbl val="0"/>
      </c:catAx>
      <c:valAx>
        <c:axId val="5927961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ru-RU"/>
          </a:p>
        </c:txPr>
        <c:crossAx val="59278080"/>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ru-RU"/>
        </a:p>
      </c:txPr>
    </c:legend>
    <c:plotVisOnly val="1"/>
    <c:dispBlanksAs val="gap"/>
    <c:showDLblsOverMax val="0"/>
  </c:chart>
  <c:spPr>
    <a:noFill/>
    <a:ln>
      <a:noFill/>
    </a:ln>
    <a:effectLst/>
  </c:spPr>
  <c:txPr>
    <a:bodyPr/>
    <a:lstStyle/>
    <a:p>
      <a:pPr>
        <a:defRPr/>
      </a:pPr>
      <a:endParaRPr lang="ru-RU"/>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9C214CE-05CC-4C0E-B855-9CD4278A2115}" type="datetimeFigureOut">
              <a:rPr lang="ru-RU" smtClean="0"/>
              <a:t>11.04.2017</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0C17107-E176-4022-A841-FC83CEC7B7FB}" type="slidenum">
              <a:rPr lang="ru-RU" smtClean="0"/>
              <a:t>‹#›</a:t>
            </a:fld>
            <a:endParaRPr lang="ru-RU"/>
          </a:p>
        </p:txBody>
      </p:sp>
    </p:spTree>
    <p:extLst>
      <p:ext uri="{BB962C8B-B14F-4D97-AF65-F5344CB8AC3E}">
        <p14:creationId xmlns:p14="http://schemas.microsoft.com/office/powerpoint/2010/main" val="26282975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90C17107-E176-4022-A841-FC83CEC7B7FB}" type="slidenum">
              <a:rPr lang="ru-RU" smtClean="0"/>
              <a:t>2</a:t>
            </a:fld>
            <a:endParaRPr lang="ru-RU"/>
          </a:p>
        </p:txBody>
      </p:sp>
    </p:spTree>
    <p:extLst>
      <p:ext uri="{BB962C8B-B14F-4D97-AF65-F5344CB8AC3E}">
        <p14:creationId xmlns:p14="http://schemas.microsoft.com/office/powerpoint/2010/main" val="18625819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90C17107-E176-4022-A841-FC83CEC7B7FB}" type="slidenum">
              <a:rPr lang="ru-RU" smtClean="0"/>
              <a:t>6</a:t>
            </a:fld>
            <a:endParaRPr lang="ru-RU"/>
          </a:p>
        </p:txBody>
      </p:sp>
    </p:spTree>
    <p:extLst>
      <p:ext uri="{BB962C8B-B14F-4D97-AF65-F5344CB8AC3E}">
        <p14:creationId xmlns:p14="http://schemas.microsoft.com/office/powerpoint/2010/main" val="11385030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90C17107-E176-4022-A841-FC83CEC7B7FB}" type="slidenum">
              <a:rPr lang="ru-RU" smtClean="0"/>
              <a:t>9</a:t>
            </a:fld>
            <a:endParaRPr lang="ru-RU"/>
          </a:p>
        </p:txBody>
      </p:sp>
    </p:spTree>
    <p:extLst>
      <p:ext uri="{BB962C8B-B14F-4D97-AF65-F5344CB8AC3E}">
        <p14:creationId xmlns:p14="http://schemas.microsoft.com/office/powerpoint/2010/main" val="10751334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algn="l"/>
            <a:endParaRPr lang="ru-RU" dirty="0"/>
          </a:p>
        </p:txBody>
      </p:sp>
      <p:sp>
        <p:nvSpPr>
          <p:cNvPr id="4" name="Номер слайда 3"/>
          <p:cNvSpPr>
            <a:spLocks noGrp="1"/>
          </p:cNvSpPr>
          <p:nvPr>
            <p:ph type="sldNum" sz="quarter" idx="10"/>
          </p:nvPr>
        </p:nvSpPr>
        <p:spPr/>
        <p:txBody>
          <a:bodyPr/>
          <a:lstStyle/>
          <a:p>
            <a:fld id="{90C17107-E176-4022-A841-FC83CEC7B7FB}" type="slidenum">
              <a:rPr lang="ru-RU" smtClean="0"/>
              <a:t>14</a:t>
            </a:fld>
            <a:endParaRPr lang="ru-RU"/>
          </a:p>
        </p:txBody>
      </p:sp>
    </p:spTree>
    <p:extLst>
      <p:ext uri="{BB962C8B-B14F-4D97-AF65-F5344CB8AC3E}">
        <p14:creationId xmlns:p14="http://schemas.microsoft.com/office/powerpoint/2010/main" val="26918727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Date Placeholder 29"/>
          <p:cNvSpPr>
            <a:spLocks noGrp="1"/>
          </p:cNvSpPr>
          <p:nvPr>
            <p:ph type="dt" sz="half" idx="10"/>
          </p:nvPr>
        </p:nvSpPr>
        <p:spPr/>
        <p:txBody>
          <a:bodyPr/>
          <a:lstStyle/>
          <a:p>
            <a:fld id="{B4C71EC6-210F-42DE-9C53-41977AD35B3D}" type="datetimeFigureOut">
              <a:rPr lang="ru-RU" smtClean="0"/>
              <a:t>11.04.2017</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11.04.2017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11.04.2017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11.04.2017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Date Placeholder 6"/>
          <p:cNvSpPr>
            <a:spLocks noGrp="1"/>
          </p:cNvSpPr>
          <p:nvPr>
            <p:ph type="dt" sz="half" idx="10"/>
          </p:nvPr>
        </p:nvSpPr>
        <p:spPr/>
        <p:txBody>
          <a:bodyPr/>
          <a:lstStyle/>
          <a:p>
            <a:fld id="{B4C71EC6-210F-42DE-9C53-41977AD35B3D}" type="datetimeFigureOut">
              <a:rPr lang="ru-RU" smtClean="0"/>
              <a:t>11.04.2017</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Date Placeholder 2"/>
          <p:cNvSpPr>
            <a:spLocks noGrp="1"/>
          </p:cNvSpPr>
          <p:nvPr>
            <p:ph type="dt" sz="half" idx="10"/>
          </p:nvPr>
        </p:nvSpPr>
        <p:spPr/>
        <p:txBody>
          <a:bodyPr/>
          <a:lstStyle/>
          <a:p>
            <a:fld id="{B4C71EC6-210F-42DE-9C53-41977AD35B3D}" type="datetimeFigureOut">
              <a:rPr lang="ru-RU" smtClean="0"/>
              <a:t>11.04.2017</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11.04.2017</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11.04.2017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11.04.2017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B19B0651-EE4F-4900-A07F-96A6BFA9D0F0}"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11.04.2017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11.04.2017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4C71EC6-210F-42DE-9C53-41977AD35B3D}" type="datetimeFigureOut">
              <a:rPr lang="ru-RU" smtClean="0"/>
              <a:t>11.04.2017</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19B0651-EE4F-4900-A07F-96A6BFA9D0F0}"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ru.wikipedia.org/wiki/%D0%A2%D1%83%D1%80%D0%B3%D0%B5%D0%BD%D0%B5%D0%B2,_%D0%98%D0%B2%D0%B0%D0%BD_%D0%9F%D0%B5%D1%82%D1%80%D0%BE%D0%B2%D0%B8%D1%87" TargetMode="External"/><Relationship Id="rId2" Type="http://schemas.openxmlformats.org/officeDocument/2006/relationships/hyperlink" Target="https://ru.wikipedia.org/wiki/%D0%A2%D1%83%D1%80%D0%B3%D0%B5%D0%BD%D0%B5%D0%B2%D1%8B" TargetMode="External"/><Relationship Id="rId1" Type="http://schemas.openxmlformats.org/officeDocument/2006/relationships/slideLayout" Target="../slideLayouts/slideLayout7.xml"/><Relationship Id="rId4" Type="http://schemas.openxmlformats.org/officeDocument/2006/relationships/hyperlink" Target="https://ru.wikipedia.org/wiki/%D0%A1%D0%B8%D0%BC%D0%B1%D0%B8%D1%80%D1%81%D0%BA%D0%B0%D1%8F_%D0%B3%D1%83%D0%B1%D0%B5%D1%80%D0%BD%D0%B8%D1%8F"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6.xml"/><Relationship Id="rId5" Type="http://schemas.openxmlformats.org/officeDocument/2006/relationships/image" Target="../media/image8.jpeg"/><Relationship Id="rId4" Type="http://schemas.openxmlformats.org/officeDocument/2006/relationships/image" Target="../media/image7.jpeg"/></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6.xml"/><Relationship Id="rId5" Type="http://schemas.openxmlformats.org/officeDocument/2006/relationships/image" Target="../media/image13.jpeg"/><Relationship Id="rId4" Type="http://schemas.openxmlformats.org/officeDocument/2006/relationships/image" Target="../media/image12.jpeg"/></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15.jpeg"/></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6.xml"/><Relationship Id="rId5" Type="http://schemas.openxmlformats.org/officeDocument/2006/relationships/image" Target="../media/image19.jpeg"/><Relationship Id="rId4" Type="http://schemas.openxmlformats.org/officeDocument/2006/relationships/image" Target="../media/image18.jpeg"/></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6.xml"/><Relationship Id="rId4" Type="http://schemas.openxmlformats.org/officeDocument/2006/relationships/image" Target="../media/image23.jpeg"/></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6.xml"/><Relationship Id="rId4" Type="http://schemas.openxmlformats.org/officeDocument/2006/relationships/image" Target="../media/image26.jpeg"/></Relationships>
</file>

<file path=ppt/slides/_rels/slide1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6.xml"/><Relationship Id="rId4" Type="http://schemas.openxmlformats.org/officeDocument/2006/relationships/image" Target="../media/image31.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1268760"/>
            <a:ext cx="8064896" cy="3888432"/>
          </a:xfrm>
        </p:spPr>
        <p:txBody>
          <a:bodyPr/>
          <a:lstStyle/>
          <a:p>
            <a:pPr algn="ctr"/>
            <a:r>
              <a:rPr lang="ru-RU" sz="4000" dirty="0" smtClean="0">
                <a:latin typeface="Times New Roman" panose="02020603050405020304" pitchFamily="18" charset="0"/>
                <a:cs typeface="Times New Roman" panose="02020603050405020304" pitchFamily="18" charset="0"/>
              </a:rPr>
              <a:t/>
            </a:r>
            <a:br>
              <a:rPr lang="ru-RU" sz="4000" dirty="0" smtClean="0">
                <a:latin typeface="Times New Roman" panose="02020603050405020304" pitchFamily="18" charset="0"/>
                <a:cs typeface="Times New Roman" panose="02020603050405020304" pitchFamily="18" charset="0"/>
              </a:rPr>
            </a:br>
            <a:r>
              <a:rPr lang="ru-RU" sz="4000" dirty="0">
                <a:latin typeface="Times New Roman" panose="02020603050405020304" pitchFamily="18" charset="0"/>
                <a:cs typeface="Times New Roman" panose="02020603050405020304" pitchFamily="18" charset="0"/>
              </a:rPr>
              <a:t/>
            </a:r>
            <a:br>
              <a:rPr lang="ru-RU" sz="4000" dirty="0">
                <a:latin typeface="Times New Roman" panose="02020603050405020304" pitchFamily="18" charset="0"/>
                <a:cs typeface="Times New Roman" panose="02020603050405020304" pitchFamily="18" charset="0"/>
              </a:rPr>
            </a:br>
            <a:r>
              <a:rPr lang="ru-RU" sz="4000" dirty="0" smtClean="0">
                <a:latin typeface="Times New Roman" panose="02020603050405020304" pitchFamily="18" charset="0"/>
                <a:cs typeface="Times New Roman" panose="02020603050405020304" pitchFamily="18" charset="0"/>
              </a:rPr>
              <a:t/>
            </a:r>
            <a:br>
              <a:rPr lang="ru-RU" sz="4000" dirty="0" smtClean="0">
                <a:latin typeface="Times New Roman" panose="02020603050405020304" pitchFamily="18" charset="0"/>
                <a:cs typeface="Times New Roman" panose="02020603050405020304" pitchFamily="18" charset="0"/>
              </a:rPr>
            </a:br>
            <a:r>
              <a:rPr lang="ru-RU" sz="4000" dirty="0">
                <a:latin typeface="Times New Roman" panose="02020603050405020304" pitchFamily="18" charset="0"/>
                <a:cs typeface="Times New Roman" panose="02020603050405020304" pitchFamily="18" charset="0"/>
              </a:rPr>
              <a:t/>
            </a:r>
            <a:br>
              <a:rPr lang="ru-RU" sz="4000" dirty="0">
                <a:latin typeface="Times New Roman" panose="02020603050405020304" pitchFamily="18" charset="0"/>
                <a:cs typeface="Times New Roman" panose="02020603050405020304" pitchFamily="18" charset="0"/>
              </a:rPr>
            </a:br>
            <a:r>
              <a:rPr lang="ru-RU" sz="4400" dirty="0" smtClean="0">
                <a:latin typeface="Times New Roman" panose="02020603050405020304" pitchFamily="18" charset="0"/>
                <a:cs typeface="Times New Roman" panose="02020603050405020304" pitchFamily="18" charset="0"/>
              </a:rPr>
              <a:t>Республика Мордовия</a:t>
            </a:r>
            <a:br>
              <a:rPr lang="ru-RU" sz="4400" dirty="0" smtClean="0">
                <a:latin typeface="Times New Roman" panose="02020603050405020304" pitchFamily="18" charset="0"/>
                <a:cs typeface="Times New Roman" panose="02020603050405020304" pitchFamily="18" charset="0"/>
              </a:rPr>
            </a:br>
            <a:r>
              <a:rPr lang="ru-RU" sz="4400" dirty="0" err="1">
                <a:solidFill>
                  <a:srgbClr val="10CF9B">
                    <a:tint val="90000"/>
                    <a:satMod val="125000"/>
                  </a:srgbClr>
                </a:solidFill>
                <a:latin typeface="Times New Roman" panose="02020603050405020304" pitchFamily="18" charset="0"/>
                <a:cs typeface="Times New Roman" panose="02020603050405020304" pitchFamily="18" charset="0"/>
              </a:rPr>
              <a:t>Ардатовский</a:t>
            </a:r>
            <a:r>
              <a:rPr lang="ru-RU" sz="4400" dirty="0">
                <a:solidFill>
                  <a:srgbClr val="10CF9B">
                    <a:tint val="90000"/>
                    <a:satMod val="125000"/>
                  </a:srgbClr>
                </a:solidFill>
                <a:latin typeface="Times New Roman" panose="02020603050405020304" pitchFamily="18" charset="0"/>
                <a:cs typeface="Times New Roman" panose="02020603050405020304" pitchFamily="18" charset="0"/>
              </a:rPr>
              <a:t> муниципальный </a:t>
            </a:r>
            <a:r>
              <a:rPr lang="ru-RU" sz="4400" dirty="0" smtClean="0">
                <a:solidFill>
                  <a:srgbClr val="10CF9B">
                    <a:tint val="90000"/>
                    <a:satMod val="125000"/>
                  </a:srgbClr>
                </a:solidFill>
                <a:latin typeface="Times New Roman" panose="02020603050405020304" pitchFamily="18" charset="0"/>
                <a:cs typeface="Times New Roman" panose="02020603050405020304" pitchFamily="18" charset="0"/>
              </a:rPr>
              <a:t>район</a:t>
            </a:r>
            <a:br>
              <a:rPr lang="ru-RU" sz="4400" dirty="0" smtClean="0">
                <a:solidFill>
                  <a:srgbClr val="10CF9B">
                    <a:tint val="90000"/>
                    <a:satMod val="125000"/>
                  </a:srgbClr>
                </a:solidFill>
                <a:latin typeface="Times New Roman" panose="02020603050405020304" pitchFamily="18" charset="0"/>
                <a:cs typeface="Times New Roman" panose="02020603050405020304" pitchFamily="18" charset="0"/>
              </a:rPr>
            </a:br>
            <a:r>
              <a:rPr lang="ru-RU" sz="4400" dirty="0" smtClean="0">
                <a:solidFill>
                  <a:srgbClr val="10CF9B">
                    <a:tint val="90000"/>
                    <a:satMod val="125000"/>
                  </a:srgbClr>
                </a:solidFill>
                <a:latin typeface="Times New Roman" panose="02020603050405020304" pitchFamily="18" charset="0"/>
                <a:cs typeface="Times New Roman" panose="02020603050405020304" pitchFamily="18" charset="0"/>
              </a:rPr>
              <a:t/>
            </a:r>
            <a:br>
              <a:rPr lang="ru-RU" sz="4400" dirty="0" smtClean="0">
                <a:solidFill>
                  <a:srgbClr val="10CF9B">
                    <a:tint val="90000"/>
                    <a:satMod val="125000"/>
                  </a:srgbClr>
                </a:solidFill>
                <a:latin typeface="Times New Roman" panose="02020603050405020304" pitchFamily="18" charset="0"/>
                <a:cs typeface="Times New Roman" panose="02020603050405020304" pitchFamily="18" charset="0"/>
              </a:rPr>
            </a:br>
            <a:r>
              <a:rPr lang="ru-RU" sz="6000" dirty="0" smtClean="0">
                <a:solidFill>
                  <a:srgbClr val="10CF9B">
                    <a:tint val="90000"/>
                    <a:satMod val="125000"/>
                  </a:srgbClr>
                </a:solidFill>
                <a:latin typeface="Times New Roman" panose="02020603050405020304" pitchFamily="18" charset="0"/>
                <a:cs typeface="Times New Roman" panose="02020603050405020304" pitchFamily="18" charset="0"/>
              </a:rPr>
              <a:t>р. п</a:t>
            </a:r>
            <a:r>
              <a:rPr lang="ru-RU" sz="6000" dirty="0">
                <a:solidFill>
                  <a:srgbClr val="10CF9B">
                    <a:tint val="90000"/>
                    <a:satMod val="125000"/>
                  </a:srgbClr>
                </a:solidFill>
                <a:latin typeface="Times New Roman" panose="02020603050405020304" pitchFamily="18" charset="0"/>
                <a:cs typeface="Times New Roman" panose="02020603050405020304" pitchFamily="18" charset="0"/>
              </a:rPr>
              <a:t>. Тургенево</a:t>
            </a:r>
            <a:r>
              <a:rPr lang="ru-RU" sz="6000" dirty="0" smtClean="0">
                <a:latin typeface="Times New Roman" panose="02020603050405020304" pitchFamily="18" charset="0"/>
                <a:cs typeface="Times New Roman" panose="02020603050405020304" pitchFamily="18" charset="0"/>
              </a:rPr>
              <a:t> </a:t>
            </a:r>
            <a:endParaRPr lang="ru-RU" sz="6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239187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492664"/>
          </a:xfrm>
        </p:spPr>
        <p:txBody>
          <a:bodyPr>
            <a:noAutofit/>
          </a:bodyPr>
          <a:lstStyle/>
          <a:p>
            <a:pPr algn="ctr"/>
            <a:r>
              <a:rPr lang="ru-RU" sz="3200" b="1" dirty="0" smtClean="0">
                <a:effectLst>
                  <a:outerShdw blurRad="38100" dist="38100" dir="2700000" algn="tl">
                    <a:srgbClr val="000000">
                      <a:alpha val="43137"/>
                    </a:srgbClr>
                  </a:outerShdw>
                </a:effectLst>
                <a:latin typeface="Times New Roman" panose="02020603050405020304" pitchFamily="18" charset="0"/>
              </a:rPr>
              <a:t>Местоположение </a:t>
            </a:r>
            <a:r>
              <a:rPr lang="ru-RU" sz="3200" b="1" dirty="0" err="1" smtClean="0">
                <a:effectLst>
                  <a:outerShdw blurRad="38100" dist="38100" dir="2700000" algn="tl">
                    <a:srgbClr val="000000">
                      <a:alpha val="43137"/>
                    </a:srgbClr>
                  </a:outerShdw>
                </a:effectLst>
                <a:latin typeface="Times New Roman" panose="02020603050405020304" pitchFamily="18" charset="0"/>
              </a:rPr>
              <a:t>р.п</a:t>
            </a:r>
            <a:r>
              <a:rPr lang="ru-RU" sz="3200" b="1" dirty="0" smtClean="0">
                <a:effectLst>
                  <a:outerShdw blurRad="38100" dist="38100" dir="2700000" algn="tl">
                    <a:srgbClr val="000000">
                      <a:alpha val="43137"/>
                    </a:srgbClr>
                  </a:outerShdw>
                </a:effectLst>
                <a:latin typeface="Times New Roman" panose="02020603050405020304" pitchFamily="18" charset="0"/>
              </a:rPr>
              <a:t>. Тургенево</a:t>
            </a:r>
            <a:endParaRPr lang="ru-RU" sz="3200" b="1" dirty="0">
              <a:effectLst>
                <a:outerShdw blurRad="38100" dist="38100" dir="2700000" algn="tl">
                  <a:srgbClr val="000000">
                    <a:alpha val="43137"/>
                  </a:srgbClr>
                </a:outerShdw>
              </a:effectLst>
              <a:latin typeface="Times New Roman" panose="02020603050405020304" pitchFamily="18" charset="0"/>
            </a:endParaRPr>
          </a:p>
        </p:txBody>
      </p:sp>
      <p:sp>
        <p:nvSpPr>
          <p:cNvPr id="3" name="Объект 2"/>
          <p:cNvSpPr>
            <a:spLocks noGrp="1"/>
          </p:cNvSpPr>
          <p:nvPr>
            <p:ph idx="1"/>
          </p:nvPr>
        </p:nvSpPr>
        <p:spPr>
          <a:xfrm>
            <a:off x="1907704" y="1920200"/>
            <a:ext cx="6552728" cy="4389120"/>
          </a:xfrm>
        </p:spPr>
        <p:txBody>
          <a:bodyPr/>
          <a:lstStyle/>
          <a:p>
            <a:endParaRPr lang="ru-RU" dirty="0"/>
          </a:p>
        </p:txBody>
      </p:sp>
      <p:grpSp>
        <p:nvGrpSpPr>
          <p:cNvPr id="4" name="Группа 3"/>
          <p:cNvGrpSpPr/>
          <p:nvPr/>
        </p:nvGrpSpPr>
        <p:grpSpPr>
          <a:xfrm>
            <a:off x="625209" y="1700808"/>
            <a:ext cx="7920880" cy="4752528"/>
            <a:chOff x="1066800" y="1966870"/>
            <a:chExt cx="7086600" cy="4357730"/>
          </a:xfrm>
        </p:grpSpPr>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6800" y="1966870"/>
              <a:ext cx="7086600" cy="4357730"/>
            </a:xfrm>
            <a:prstGeom prst="rect">
              <a:avLst/>
            </a:prstGeom>
          </p:spPr>
        </p:pic>
        <p:sp>
          <p:nvSpPr>
            <p:cNvPr id="6" name="Кольцо 5"/>
            <p:cNvSpPr/>
            <p:nvPr/>
          </p:nvSpPr>
          <p:spPr>
            <a:xfrm>
              <a:off x="5486400" y="2514600"/>
              <a:ext cx="228600" cy="228600"/>
            </a:xfrm>
            <a:prstGeom prst="donut">
              <a:avLst/>
            </a:prstGeom>
            <a:solidFill>
              <a:srgbClr val="FFFFFF"/>
            </a:solidFill>
            <a:ln w="25400" cap="flat" cmpd="sng" algn="ctr">
              <a:solidFill>
                <a:srgbClr val="FF0000"/>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ru-RU" sz="1800" b="0" i="0" u="none" strike="noStrike" kern="0" cap="none" spc="0" normalizeH="0" baseline="0" noProof="0" dirty="0" smtClean="0">
                <a:ln>
                  <a:noFill/>
                </a:ln>
                <a:solidFill>
                  <a:srgbClr val="000000"/>
                </a:solidFill>
                <a:effectLst/>
                <a:uLnTx/>
                <a:uFillTx/>
                <a:latin typeface="Georgia"/>
              </a:endParaRPr>
            </a:p>
          </p:txBody>
        </p:sp>
      </p:grpSp>
    </p:spTree>
    <p:extLst>
      <p:ext uri="{BB962C8B-B14F-4D97-AF65-F5344CB8AC3E}">
        <p14:creationId xmlns:p14="http://schemas.microsoft.com/office/powerpoint/2010/main" val="38202947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78420" y="691376"/>
            <a:ext cx="8714061" cy="5816977"/>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ru-RU" sz="1800" b="0" i="0" u="none" strike="noStrike" kern="0" cap="none" spc="0" normalizeH="0" baseline="0" noProof="0" dirty="0" smtClean="0">
                <a:ln>
                  <a:noFill/>
                </a:ln>
                <a:solidFill>
                  <a:srgbClr val="252525"/>
                </a:solidFill>
                <a:effectLst/>
                <a:uLnTx/>
                <a:uFillTx/>
                <a:latin typeface="Times New Roman" pitchFamily="18" charset="0"/>
                <a:cs typeface="Times New Roman" pitchFamily="18" charset="0"/>
              </a:rPr>
              <a:t> </a:t>
            </a:r>
            <a:r>
              <a:rPr kumimoji="0" lang="ru-RU" sz="1800" b="1" i="0" u="none" strike="noStrike" kern="0" cap="none" spc="0" normalizeH="0" baseline="0" noProof="0" dirty="0" smtClean="0">
                <a:ln>
                  <a:noFill/>
                </a:ln>
                <a:solidFill>
                  <a:srgbClr val="252525"/>
                </a:solidFill>
                <a:effectLst/>
                <a:uLnTx/>
                <a:uFillTx/>
                <a:latin typeface="Times New Roman" pitchFamily="18" charset="0"/>
                <a:cs typeface="Times New Roman" pitchFamily="18" charset="0"/>
              </a:rPr>
              <a:t>1. ИСТОРИЧЕСКАЯ СПРАВКА</a:t>
            </a:r>
          </a:p>
          <a:p>
            <a:pPr marL="0" marR="0" lvl="0" indent="0" algn="just" defTabSz="914400" eaLnBrk="1" fontAlgn="auto" latinLnBrk="0" hangingPunct="1">
              <a:lnSpc>
                <a:spcPct val="100000"/>
              </a:lnSpc>
              <a:spcBef>
                <a:spcPts val="0"/>
              </a:spcBef>
              <a:spcAft>
                <a:spcPts val="0"/>
              </a:spcAft>
              <a:buClrTx/>
              <a:buSzTx/>
              <a:buFontTx/>
              <a:buNone/>
              <a:tabLst/>
              <a:defRPr/>
            </a:pPr>
            <a:r>
              <a:rPr kumimoji="0" lang="ru-RU" sz="1800" b="0" i="0" u="none" strike="noStrike" kern="0" cap="none" spc="0" normalizeH="0" baseline="0" noProof="0" dirty="0" smtClean="0">
                <a:ln>
                  <a:noFill/>
                </a:ln>
                <a:solidFill>
                  <a:srgbClr val="252525"/>
                </a:solidFill>
                <a:effectLst/>
                <a:uLnTx/>
                <a:uFillTx/>
                <a:latin typeface="Times New Roman" pitchFamily="18" charset="0"/>
                <a:cs typeface="Times New Roman" pitchFamily="18" charset="0"/>
              </a:rPr>
              <a:t/>
            </a:r>
            <a:br>
              <a:rPr kumimoji="0" lang="ru-RU" sz="1800" b="0" i="0" u="none" strike="noStrike" kern="0" cap="none" spc="0" normalizeH="0" baseline="0" noProof="0" dirty="0" smtClean="0">
                <a:ln>
                  <a:noFill/>
                </a:ln>
                <a:solidFill>
                  <a:srgbClr val="252525"/>
                </a:solidFill>
                <a:effectLst/>
                <a:uLnTx/>
                <a:uFillTx/>
                <a:latin typeface="Times New Roman" pitchFamily="18" charset="0"/>
                <a:cs typeface="Times New Roman" pitchFamily="18" charset="0"/>
              </a:rPr>
            </a:br>
            <a:r>
              <a:rPr kumimoji="0" lang="ru-RU" sz="1400" b="0" i="0" u="none" strike="noStrike" kern="0" cap="none" spc="0" normalizeH="0" baseline="0" noProof="0" dirty="0" smtClean="0">
                <a:ln>
                  <a:noFill/>
                </a:ln>
                <a:solidFill>
                  <a:srgbClr val="252525"/>
                </a:solidFill>
                <a:effectLst/>
                <a:uLnTx/>
                <a:uFillTx/>
                <a:latin typeface="Times New Roman" pitchFamily="18" charset="0"/>
                <a:cs typeface="Times New Roman" pitchFamily="18" charset="0"/>
              </a:rPr>
              <a:t>              Село Тургенево получило своё название по фамилии дворянского рода </a:t>
            </a:r>
            <a:r>
              <a:rPr kumimoji="0" lang="ru-RU" sz="1400" b="0" i="0" u="none" strike="noStrike" kern="0" cap="none" spc="0" normalizeH="0" baseline="0" noProof="0" dirty="0" smtClean="0">
                <a:ln>
                  <a:noFill/>
                </a:ln>
                <a:solidFill>
                  <a:prstClr val="black"/>
                </a:solidFill>
                <a:effectLst/>
                <a:uLnTx/>
                <a:uFillTx/>
                <a:latin typeface="Times New Roman" pitchFamily="18" charset="0"/>
                <a:cs typeface="Times New Roman" pitchFamily="18" charset="0"/>
                <a:hlinkClick r:id="rId2" tooltip="Тургеневы"/>
              </a:rPr>
              <a:t>Тургеневых</a:t>
            </a:r>
            <a:r>
              <a:rPr kumimoji="0" lang="ru-RU" sz="1400" b="0" i="0" u="none" strike="noStrike" kern="0" cap="none" spc="0" normalizeH="0" baseline="0" noProof="0" dirty="0" smtClean="0">
                <a:ln>
                  <a:noFill/>
                </a:ln>
                <a:solidFill>
                  <a:prstClr val="black"/>
                </a:solidFill>
                <a:effectLst/>
                <a:uLnTx/>
                <a:uFillTx/>
                <a:latin typeface="Times New Roman" pitchFamily="18" charset="0"/>
                <a:cs typeface="Times New Roman" pitchFamily="18" charset="0"/>
              </a:rPr>
              <a:t>,</a:t>
            </a:r>
            <a:r>
              <a:rPr kumimoji="0" lang="ru-RU" sz="1400" b="0" i="0" u="none" strike="noStrike" kern="0" cap="none" spc="0" normalizeH="0" baseline="0" noProof="0" dirty="0" smtClean="0">
                <a:ln>
                  <a:noFill/>
                </a:ln>
                <a:solidFill>
                  <a:srgbClr val="252525"/>
                </a:solidFill>
                <a:effectLst/>
                <a:uLnTx/>
                <a:uFillTx/>
                <a:latin typeface="Times New Roman" pitchFamily="18" charset="0"/>
                <a:cs typeface="Times New Roman" pitchFamily="18" charset="0"/>
              </a:rPr>
              <a:t> владевших им.</a:t>
            </a:r>
            <a:r>
              <a:rPr kumimoji="0" lang="ru-RU" sz="1400" b="0" i="0" u="none" strike="noStrike" kern="0" cap="none" spc="0" normalizeH="0" baseline="0" noProof="0" dirty="0" smtClean="0">
                <a:ln>
                  <a:noFill/>
                </a:ln>
                <a:solidFill>
                  <a:srgbClr val="0B0080"/>
                </a:solidFill>
                <a:effectLst/>
                <a:uLnTx/>
                <a:uFillTx/>
                <a:latin typeface="Times New Roman" pitchFamily="18" charset="0"/>
                <a:cs typeface="Times New Roman" pitchFamily="18" charset="0"/>
                <a:hlinkClick r:id="rId3" tooltip="Тургенев, Иван Петрович"/>
              </a:rPr>
              <a:t> Иван Петрович Тургенев</a:t>
            </a:r>
            <a:r>
              <a:rPr kumimoji="0" lang="ru-RU" sz="1400" b="0" i="0" u="none" strike="noStrike" kern="0" cap="none" spc="0" normalizeH="0" baseline="0" noProof="0" dirty="0" smtClean="0">
                <a:ln>
                  <a:noFill/>
                </a:ln>
                <a:solidFill>
                  <a:srgbClr val="252525"/>
                </a:solidFill>
                <a:effectLst/>
                <a:uLnTx/>
                <a:uFillTx/>
                <a:latin typeface="Times New Roman" pitchFamily="18" charset="0"/>
                <a:cs typeface="Times New Roman" pitchFamily="18" charset="0"/>
              </a:rPr>
              <a:t> — отставной полковник Ярославского пехотного полка, был активным членом новиковского кружка. Кружок этот был масонским, за что Тургенева и выслали в Симбирскую губернию, где у него было имение в Тургеневе </a:t>
            </a:r>
            <a:r>
              <a:rPr kumimoji="0" lang="ru-RU" sz="1400" b="0" i="0" u="none" strike="noStrike" kern="0" cap="none" spc="0" normalizeH="0" baseline="0" noProof="0" dirty="0" err="1" smtClean="0">
                <a:ln>
                  <a:noFill/>
                </a:ln>
                <a:solidFill>
                  <a:srgbClr val="252525"/>
                </a:solidFill>
                <a:effectLst/>
                <a:uLnTx/>
                <a:uFillTx/>
                <a:latin typeface="Times New Roman" pitchFamily="18" charset="0"/>
                <a:cs typeface="Times New Roman" pitchFamily="18" charset="0"/>
              </a:rPr>
              <a:t>Алатырского</a:t>
            </a:r>
            <a:r>
              <a:rPr kumimoji="0" lang="ru-RU" sz="1400" b="0" i="0" u="none" strike="noStrike" kern="0" cap="none" spc="0" normalizeH="0" baseline="0" noProof="0" dirty="0" smtClean="0">
                <a:ln>
                  <a:noFill/>
                </a:ln>
                <a:solidFill>
                  <a:srgbClr val="252525"/>
                </a:solidFill>
                <a:effectLst/>
                <a:uLnTx/>
                <a:uFillTx/>
                <a:latin typeface="Times New Roman" pitchFamily="18" charset="0"/>
                <a:cs typeface="Times New Roman" pitchFamily="18" charset="0"/>
              </a:rPr>
              <a:t> уезда, на берегу Алатыря. До революции это было село Тургенево </a:t>
            </a:r>
            <a:r>
              <a:rPr kumimoji="0" lang="ru-RU" sz="1400" b="0" i="0" u="none" strike="noStrike" kern="0" cap="none" spc="0" normalizeH="0" baseline="0" noProof="0" dirty="0" err="1" smtClean="0">
                <a:ln>
                  <a:noFill/>
                </a:ln>
                <a:solidFill>
                  <a:srgbClr val="252525"/>
                </a:solidFill>
                <a:effectLst/>
                <a:uLnTx/>
                <a:uFillTx/>
                <a:latin typeface="Times New Roman" pitchFamily="18" charset="0"/>
                <a:cs typeface="Times New Roman" pitchFamily="18" charset="0"/>
              </a:rPr>
              <a:t>Ардатовского</a:t>
            </a:r>
            <a:r>
              <a:rPr kumimoji="0" lang="ru-RU" sz="1400" b="0" i="0" u="none" strike="noStrike" kern="0" cap="none" spc="0" normalizeH="0" baseline="0" noProof="0" dirty="0" smtClean="0">
                <a:ln>
                  <a:noFill/>
                </a:ln>
                <a:solidFill>
                  <a:srgbClr val="252525"/>
                </a:solidFill>
                <a:effectLst/>
                <a:uLnTx/>
                <a:uFillTx/>
                <a:latin typeface="Times New Roman" pitchFamily="18" charset="0"/>
                <a:cs typeface="Times New Roman" pitchFamily="18" charset="0"/>
              </a:rPr>
              <a:t> уезда </a:t>
            </a:r>
            <a:r>
              <a:rPr kumimoji="0" lang="ru-RU" sz="1400" b="0" i="0" u="sng" strike="noStrike" kern="0" cap="none" spc="0" normalizeH="0" baseline="0" noProof="0" dirty="0" smtClean="0">
                <a:ln>
                  <a:noFill/>
                </a:ln>
                <a:solidFill>
                  <a:prstClr val="black"/>
                </a:solidFill>
                <a:effectLst/>
                <a:uLnTx/>
                <a:uFillTx/>
                <a:latin typeface="Times New Roman" pitchFamily="18" charset="0"/>
                <a:cs typeface="Times New Roman" pitchFamily="18" charset="0"/>
                <a:hlinkClick r:id="rId4" tooltip="Симбирская губерния"/>
              </a:rPr>
              <a:t>Симбирской губернии</a:t>
            </a:r>
            <a:r>
              <a:rPr kumimoji="0" lang="ru-RU" sz="1400" b="0" i="0" u="none" strike="noStrike" kern="0" cap="none" spc="0" normalizeH="0" baseline="0" noProof="0" dirty="0" smtClean="0">
                <a:ln>
                  <a:noFill/>
                </a:ln>
                <a:solidFill>
                  <a:prstClr val="black"/>
                </a:solidFill>
                <a:effectLst/>
                <a:uLnTx/>
                <a:uFillTx/>
                <a:latin typeface="Times New Roman" pitchFamily="18" charset="0"/>
                <a:cs typeface="Times New Roman" pitchFamily="18" charset="0"/>
              </a:rPr>
              <a:t>.</a:t>
            </a:r>
          </a:p>
          <a:p>
            <a:pPr marL="0" marR="0" lvl="0" indent="0" algn="just" defTabSz="914400" eaLnBrk="1" fontAlgn="auto" latinLnBrk="0" hangingPunct="1">
              <a:lnSpc>
                <a:spcPct val="100000"/>
              </a:lnSpc>
              <a:spcBef>
                <a:spcPts val="0"/>
              </a:spcBef>
              <a:spcAft>
                <a:spcPts val="0"/>
              </a:spcAft>
              <a:buClrTx/>
              <a:buSzTx/>
              <a:buFontTx/>
              <a:buNone/>
              <a:tabLst/>
              <a:defRPr/>
            </a:pPr>
            <a:r>
              <a:rPr kumimoji="0" lang="ru-RU" sz="1400" b="0" i="0" u="none" strike="noStrike" kern="0" cap="none" spc="0" normalizeH="0" baseline="0" noProof="0" dirty="0" smtClean="0">
                <a:ln>
                  <a:noFill/>
                </a:ln>
                <a:solidFill>
                  <a:srgbClr val="252525"/>
                </a:solidFill>
                <a:effectLst/>
                <a:uLnTx/>
                <a:uFillTx/>
                <a:latin typeface="Times New Roman" pitchFamily="18" charset="0"/>
                <a:cs typeface="Times New Roman" pitchFamily="18" charset="0"/>
              </a:rPr>
              <a:t>              Село Тургенево расположено на правом берегу реки Алатырь, впадающей в Суру. Раньше в районе сел  а Тургенево была построена земляная плотина, которая позволяла использовать небольшой запас водной энергии реки. На левом берегу реки раскинулся на несколько сот километров смешанный лес. Этот берег реки местами заболочен, образовались торфяные болота, где добывался в небольшом количестве торф как топливо для местных нужд. Есть песчаные карьеры. Других полезных ископаемых в этом районе не обнаружено. Берега реки Алатырь густо заселены. Село Тургенево постепенно переходит в другое село — в 4 км от которого находится районный центр — гор. Ардатов.</a:t>
            </a:r>
          </a:p>
          <a:p>
            <a:pPr marL="0" marR="0" lvl="0" indent="0" algn="just" defTabSz="914400" eaLnBrk="1" fontAlgn="auto" latinLnBrk="0" hangingPunct="1">
              <a:lnSpc>
                <a:spcPct val="100000"/>
              </a:lnSpc>
              <a:spcBef>
                <a:spcPts val="0"/>
              </a:spcBef>
              <a:spcAft>
                <a:spcPts val="0"/>
              </a:spcAft>
              <a:buClrTx/>
              <a:buSzTx/>
              <a:buFontTx/>
              <a:buNone/>
              <a:tabLst/>
              <a:defRPr/>
            </a:pPr>
            <a:r>
              <a:rPr kumimoji="0" lang="ru-RU" sz="1400" b="0" i="0" u="none" strike="noStrike" kern="0" cap="none" spc="0" normalizeH="0" baseline="0" noProof="0" dirty="0" smtClean="0">
                <a:ln>
                  <a:noFill/>
                </a:ln>
                <a:solidFill>
                  <a:srgbClr val="252525"/>
                </a:solidFill>
                <a:effectLst/>
                <a:uLnTx/>
                <a:uFillTx/>
                <a:latin typeface="Times New Roman" pitchFamily="18" charset="0"/>
                <a:cs typeface="Times New Roman" pitchFamily="18" charset="0"/>
              </a:rPr>
              <a:t>              После революции жители Тургенева в основном занимались сельским хозяйством, в </a:t>
            </a:r>
            <a:r>
              <a:rPr kumimoji="0" lang="ru-RU" sz="1400" b="0" i="0" u="none" strike="noStrike" kern="0" cap="none" spc="0" normalizeH="0" baseline="0" noProof="0" dirty="0" err="1" smtClean="0">
                <a:ln>
                  <a:noFill/>
                </a:ln>
                <a:solidFill>
                  <a:srgbClr val="252525"/>
                </a:solidFill>
                <a:effectLst/>
                <a:uLnTx/>
                <a:uFillTx/>
                <a:latin typeface="Times New Roman" pitchFamily="18" charset="0"/>
                <a:cs typeface="Times New Roman" pitchFamily="18" charset="0"/>
              </a:rPr>
              <a:t>Четвертакове</a:t>
            </a:r>
            <a:r>
              <a:rPr kumimoji="0" lang="ru-RU" sz="1400" b="0" i="0" u="none" strike="noStrike" kern="0" cap="none" spc="0" normalizeH="0" baseline="0" noProof="0" dirty="0" smtClean="0">
                <a:ln>
                  <a:noFill/>
                </a:ln>
                <a:solidFill>
                  <a:srgbClr val="252525"/>
                </a:solidFill>
                <a:effectLst/>
                <a:uLnTx/>
                <a:uFillTx/>
                <a:latin typeface="Times New Roman" pitchFamily="18" charset="0"/>
                <a:cs typeface="Times New Roman" pitchFamily="18" charset="0"/>
              </a:rPr>
              <a:t> были развиты кустарные ремёсла. Некоторые жители Тургенева работали на мукомольной мельнице. В 1889 году торгово-промышленным товариществом Попов Н. К и К была построена мукомольная мельница в селе Тургеневе. В кирпичном корпусе мельницы было установлено деревянное оборудование. Это явилось причиной появления насекомых, которые портили муку, целыми эшелонами мука возвращалась назад. Мельница была застрахована, и хозяева решили её сжечь. Сгорело ещё и 45 крестьянских домов. Это произошло 12 июля 1902 г. В советское время мельница так же продолжала работать. </a:t>
            </a:r>
            <a:br>
              <a:rPr kumimoji="0" lang="ru-RU" sz="1400" b="0" i="0" u="none" strike="noStrike" kern="0" cap="none" spc="0" normalizeH="0" baseline="0" noProof="0" dirty="0" smtClean="0">
                <a:ln>
                  <a:noFill/>
                </a:ln>
                <a:solidFill>
                  <a:srgbClr val="252525"/>
                </a:solidFill>
                <a:effectLst/>
                <a:uLnTx/>
                <a:uFillTx/>
                <a:latin typeface="Times New Roman" pitchFamily="18" charset="0"/>
                <a:cs typeface="Times New Roman" pitchFamily="18" charset="0"/>
              </a:rPr>
            </a:br>
            <a:r>
              <a:rPr kumimoji="0" lang="ru-RU" sz="1400" b="0" i="0" u="none" strike="noStrike" kern="0" cap="none" spc="0" normalizeH="0" baseline="0" noProof="0" dirty="0" smtClean="0">
                <a:ln>
                  <a:noFill/>
                </a:ln>
                <a:solidFill>
                  <a:srgbClr val="252525"/>
                </a:solidFill>
                <a:effectLst/>
                <a:uLnTx/>
                <a:uFillTx/>
                <a:latin typeface="Times New Roman" pitchFamily="18" charset="0"/>
                <a:cs typeface="Times New Roman" pitchFamily="18" charset="0"/>
              </a:rPr>
              <a:t>              В советские годы до 1948 года мельничный завод работал с большими перебоями (3-4 месяца в год), нетрудно понять, что главной причиной было отсутствие сырья. По решению Совета Министров СССР от 6 апреля 1949 г. в корпусах бывшей Тургеневской мельницы был создан светотехнический завод Министерства электропромышленности.</a:t>
            </a:r>
            <a:endParaRPr kumimoji="0" lang="ru-RU" sz="1800" b="0" i="0" u="none" strike="noStrike" kern="0" cap="none" spc="0" normalizeH="0" baseline="0" noProof="0" dirty="0" smtClean="0">
              <a:ln>
                <a:noFill/>
              </a:ln>
              <a:solidFill>
                <a:sysClr val="windowText" lastClr="000000"/>
              </a:solidFill>
              <a:effectLst/>
              <a:uLnTx/>
              <a:uFillTx/>
            </a:endParaRPr>
          </a:p>
        </p:txBody>
      </p:sp>
    </p:spTree>
    <p:extLst>
      <p:ext uri="{BB962C8B-B14F-4D97-AF65-F5344CB8AC3E}">
        <p14:creationId xmlns:p14="http://schemas.microsoft.com/office/powerpoint/2010/main" val="42838639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636680"/>
          </a:xfrm>
        </p:spPr>
        <p:txBody>
          <a:bodyPr>
            <a:normAutofit/>
          </a:bodyPr>
          <a:lstStyle/>
          <a:p>
            <a:pPr algn="ctr"/>
            <a:r>
              <a:rPr lang="ru-RU" sz="3600" dirty="0" smtClean="0">
                <a:latin typeface="Times New Roman" panose="02020603050405020304" pitchFamily="18" charset="0"/>
                <a:cs typeface="Times New Roman" panose="02020603050405020304" pitchFamily="18" charset="0"/>
              </a:rPr>
              <a:t>НАСЕЛЕНИЕ</a:t>
            </a:r>
            <a:endParaRPr lang="ru-RU" sz="3600"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683568" y="266596"/>
            <a:ext cx="7848872" cy="6417141"/>
          </a:xfrm>
          <a:prstGeom prst="rect">
            <a:avLst/>
          </a:prstGeom>
        </p:spPr>
        <p:txBody>
          <a:bodyPr wrap="square">
            <a:spAutoFit/>
          </a:bodyPr>
          <a:lstStyle/>
          <a:p>
            <a:pPr>
              <a:lnSpc>
                <a:spcPct val="150000"/>
              </a:lnSpc>
              <a:spcAft>
                <a:spcPts val="0"/>
              </a:spcAft>
            </a:pPr>
            <a:endParaRPr lang="ru-RU" dirty="0" smtClean="0">
              <a:latin typeface="Times New Roman"/>
              <a:ea typeface="Times New Roman"/>
            </a:endParaRPr>
          </a:p>
          <a:p>
            <a:pPr>
              <a:lnSpc>
                <a:spcPct val="150000"/>
              </a:lnSpc>
              <a:spcAft>
                <a:spcPts val="0"/>
              </a:spcAft>
            </a:pPr>
            <a:endParaRPr lang="ru-RU" dirty="0">
              <a:latin typeface="Times New Roman"/>
              <a:ea typeface="Times New Roman"/>
            </a:endParaRPr>
          </a:p>
          <a:p>
            <a:pPr>
              <a:lnSpc>
                <a:spcPct val="150000"/>
              </a:lnSpc>
              <a:spcAft>
                <a:spcPts val="0"/>
              </a:spcAft>
            </a:pPr>
            <a:endParaRPr lang="ru-RU" dirty="0" smtClean="0">
              <a:solidFill>
                <a:srgbClr val="FF0000"/>
              </a:solidFill>
              <a:latin typeface="Times New Roman"/>
              <a:ea typeface="Times New Roman"/>
            </a:endParaRPr>
          </a:p>
          <a:p>
            <a:pPr>
              <a:lnSpc>
                <a:spcPct val="150000"/>
              </a:lnSpc>
              <a:spcAft>
                <a:spcPts val="0"/>
              </a:spcAft>
            </a:pPr>
            <a:r>
              <a:rPr lang="ru-RU" sz="2000" dirty="0" smtClean="0">
                <a:latin typeface="Times New Roman"/>
                <a:ea typeface="Times New Roman"/>
              </a:rPr>
              <a:t>По  </a:t>
            </a:r>
            <a:r>
              <a:rPr lang="ru-RU" sz="2000" dirty="0">
                <a:latin typeface="Times New Roman"/>
                <a:ea typeface="Times New Roman"/>
              </a:rPr>
              <a:t>состоянию  на  1 января  2017 года  численность  </a:t>
            </a:r>
            <a:r>
              <a:rPr lang="ru-RU" sz="2000" dirty="0" smtClean="0">
                <a:latin typeface="Times New Roman"/>
                <a:ea typeface="Times New Roman"/>
              </a:rPr>
              <a:t>постоянно проживающего  </a:t>
            </a:r>
            <a:r>
              <a:rPr lang="ru-RU" sz="2000" dirty="0">
                <a:latin typeface="Times New Roman"/>
                <a:ea typeface="Times New Roman"/>
              </a:rPr>
              <a:t>населения  </a:t>
            </a:r>
            <a:r>
              <a:rPr lang="ru-RU" sz="2000" dirty="0" err="1" smtClean="0">
                <a:latin typeface="Times New Roman"/>
                <a:ea typeface="Times New Roman"/>
              </a:rPr>
              <a:t>р.п</a:t>
            </a:r>
            <a:r>
              <a:rPr lang="ru-RU" sz="2000" dirty="0" smtClean="0">
                <a:latin typeface="Times New Roman"/>
                <a:ea typeface="Times New Roman"/>
              </a:rPr>
              <a:t>. Тургенево  </a:t>
            </a:r>
            <a:r>
              <a:rPr lang="ru-RU" sz="2000" dirty="0">
                <a:latin typeface="Times New Roman"/>
                <a:ea typeface="Times New Roman"/>
              </a:rPr>
              <a:t>составила  4 932  </a:t>
            </a:r>
            <a:r>
              <a:rPr lang="ru-RU" sz="2000" dirty="0" smtClean="0">
                <a:latin typeface="Times New Roman"/>
                <a:ea typeface="Times New Roman"/>
              </a:rPr>
              <a:t>человека:</a:t>
            </a:r>
            <a:endParaRPr lang="ru-RU" sz="2000" dirty="0">
              <a:latin typeface="Times New Roman"/>
              <a:ea typeface="Times New Roman"/>
            </a:endParaRPr>
          </a:p>
          <a:p>
            <a:pPr>
              <a:lnSpc>
                <a:spcPct val="150000"/>
              </a:lnSpc>
              <a:spcAft>
                <a:spcPts val="0"/>
              </a:spcAft>
            </a:pPr>
            <a:r>
              <a:rPr lang="ru-RU" sz="2000" dirty="0">
                <a:latin typeface="Times New Roman"/>
                <a:ea typeface="Times New Roman"/>
              </a:rPr>
              <a:t>и</a:t>
            </a:r>
            <a:r>
              <a:rPr lang="ru-RU" sz="2000" dirty="0" smtClean="0">
                <a:latin typeface="Times New Roman"/>
                <a:ea typeface="Times New Roman"/>
              </a:rPr>
              <a:t>з них   - 2261  </a:t>
            </a:r>
            <a:r>
              <a:rPr lang="ru-RU" sz="2000" dirty="0">
                <a:latin typeface="Times New Roman"/>
                <a:ea typeface="Times New Roman"/>
              </a:rPr>
              <a:t>мужское  </a:t>
            </a:r>
            <a:r>
              <a:rPr lang="ru-RU" sz="2000" dirty="0" smtClean="0">
                <a:latin typeface="Times New Roman"/>
                <a:ea typeface="Times New Roman"/>
              </a:rPr>
              <a:t>население;</a:t>
            </a:r>
            <a:endParaRPr lang="ru-RU" sz="2000" dirty="0">
              <a:latin typeface="Times New Roman"/>
              <a:ea typeface="Times New Roman"/>
            </a:endParaRPr>
          </a:p>
          <a:p>
            <a:pPr>
              <a:lnSpc>
                <a:spcPct val="150000"/>
              </a:lnSpc>
              <a:spcAft>
                <a:spcPts val="0"/>
              </a:spcAft>
            </a:pPr>
            <a:r>
              <a:rPr lang="ru-RU" sz="2000" dirty="0" smtClean="0">
                <a:latin typeface="Times New Roman"/>
                <a:ea typeface="Times New Roman"/>
              </a:rPr>
              <a:t>              - 2671  </a:t>
            </a:r>
            <a:r>
              <a:rPr lang="ru-RU" sz="2000" dirty="0">
                <a:latin typeface="Times New Roman"/>
                <a:ea typeface="Times New Roman"/>
              </a:rPr>
              <a:t>женское  </a:t>
            </a:r>
            <a:r>
              <a:rPr lang="ru-RU" sz="2000" dirty="0" smtClean="0">
                <a:latin typeface="Times New Roman"/>
                <a:ea typeface="Times New Roman"/>
              </a:rPr>
              <a:t>население;</a:t>
            </a:r>
            <a:endParaRPr lang="ru-RU" sz="2000" dirty="0">
              <a:latin typeface="Times New Roman"/>
              <a:ea typeface="Times New Roman"/>
            </a:endParaRPr>
          </a:p>
          <a:p>
            <a:pPr>
              <a:lnSpc>
                <a:spcPct val="150000"/>
              </a:lnSpc>
              <a:spcAft>
                <a:spcPts val="0"/>
              </a:spcAft>
            </a:pPr>
            <a:r>
              <a:rPr lang="ru-RU" sz="2000" dirty="0">
                <a:latin typeface="Times New Roman"/>
                <a:ea typeface="Times New Roman"/>
              </a:rPr>
              <a:t>Численность  экономического  активного  </a:t>
            </a:r>
            <a:r>
              <a:rPr lang="ru-RU" sz="2000" dirty="0" smtClean="0">
                <a:latin typeface="Times New Roman"/>
                <a:ea typeface="Times New Roman"/>
              </a:rPr>
              <a:t>населения - 2089 человек</a:t>
            </a:r>
            <a:endParaRPr lang="ru-RU" sz="2000" dirty="0">
              <a:latin typeface="Times New Roman"/>
              <a:ea typeface="Times New Roman"/>
            </a:endParaRPr>
          </a:p>
          <a:p>
            <a:pPr lvl="0">
              <a:lnSpc>
                <a:spcPct val="150000"/>
              </a:lnSpc>
            </a:pPr>
            <a:r>
              <a:rPr lang="ru-RU" sz="2000" dirty="0" smtClean="0">
                <a:latin typeface="Times New Roman"/>
                <a:ea typeface="Times New Roman"/>
              </a:rPr>
              <a:t>Численность </a:t>
            </a:r>
            <a:r>
              <a:rPr lang="ru-RU" sz="2000" dirty="0">
                <a:solidFill>
                  <a:prstClr val="black"/>
                </a:solidFill>
                <a:latin typeface="Times New Roman"/>
                <a:ea typeface="Times New Roman"/>
              </a:rPr>
              <a:t>пенсионного  </a:t>
            </a:r>
            <a:r>
              <a:rPr lang="ru-RU" sz="2000" dirty="0" smtClean="0">
                <a:solidFill>
                  <a:prstClr val="black"/>
                </a:solidFill>
                <a:latin typeface="Times New Roman"/>
                <a:ea typeface="Times New Roman"/>
              </a:rPr>
              <a:t>возраста                             - </a:t>
            </a:r>
            <a:r>
              <a:rPr lang="ru-RU" sz="2000" dirty="0" smtClean="0">
                <a:latin typeface="Times New Roman"/>
                <a:ea typeface="Times New Roman"/>
              </a:rPr>
              <a:t>2029  </a:t>
            </a:r>
            <a:r>
              <a:rPr lang="ru-RU" sz="2000" dirty="0">
                <a:latin typeface="Times New Roman"/>
                <a:ea typeface="Times New Roman"/>
              </a:rPr>
              <a:t>человек </a:t>
            </a:r>
            <a:endParaRPr lang="ru-RU" sz="2000" dirty="0" smtClean="0">
              <a:latin typeface="Times New Roman"/>
              <a:ea typeface="Times New Roman"/>
            </a:endParaRPr>
          </a:p>
          <a:p>
            <a:pPr lvl="0">
              <a:lnSpc>
                <a:spcPct val="150000"/>
              </a:lnSpc>
            </a:pPr>
            <a:r>
              <a:rPr lang="ru-RU" sz="2000" dirty="0" smtClean="0">
                <a:latin typeface="Times New Roman"/>
                <a:ea typeface="Times New Roman"/>
              </a:rPr>
              <a:t> Численность </a:t>
            </a:r>
            <a:r>
              <a:rPr lang="ru-RU" sz="2000" dirty="0">
                <a:solidFill>
                  <a:prstClr val="black"/>
                </a:solidFill>
                <a:latin typeface="Times New Roman"/>
                <a:ea typeface="Times New Roman"/>
              </a:rPr>
              <a:t>занятое  </a:t>
            </a:r>
            <a:r>
              <a:rPr lang="ru-RU" sz="2000" dirty="0" smtClean="0">
                <a:solidFill>
                  <a:prstClr val="black"/>
                </a:solidFill>
                <a:latin typeface="Times New Roman"/>
                <a:ea typeface="Times New Roman"/>
              </a:rPr>
              <a:t>население                                   - </a:t>
            </a:r>
            <a:r>
              <a:rPr lang="ru-RU" sz="2000" dirty="0" smtClean="0">
                <a:latin typeface="Times New Roman"/>
                <a:ea typeface="Times New Roman"/>
              </a:rPr>
              <a:t>1638  </a:t>
            </a:r>
            <a:r>
              <a:rPr lang="ru-RU" sz="2000" dirty="0">
                <a:latin typeface="Times New Roman"/>
                <a:ea typeface="Times New Roman"/>
              </a:rPr>
              <a:t>человек   </a:t>
            </a:r>
          </a:p>
          <a:p>
            <a:pPr>
              <a:lnSpc>
                <a:spcPct val="150000"/>
              </a:lnSpc>
              <a:spcAft>
                <a:spcPts val="0"/>
              </a:spcAft>
            </a:pPr>
            <a:r>
              <a:rPr lang="ru-RU" sz="2000" dirty="0">
                <a:latin typeface="Times New Roman"/>
                <a:ea typeface="Times New Roman"/>
              </a:rPr>
              <a:t>За  2016 год  родилось  25 человек,  умерло  86 </a:t>
            </a:r>
            <a:r>
              <a:rPr lang="ru-RU" sz="2000" dirty="0" smtClean="0">
                <a:latin typeface="Times New Roman"/>
                <a:ea typeface="Times New Roman"/>
              </a:rPr>
              <a:t>человек,</a:t>
            </a:r>
            <a:endParaRPr lang="ru-RU" sz="2000" dirty="0">
              <a:latin typeface="Times New Roman"/>
              <a:ea typeface="Times New Roman"/>
            </a:endParaRPr>
          </a:p>
          <a:p>
            <a:pPr>
              <a:lnSpc>
                <a:spcPct val="150000"/>
              </a:lnSpc>
              <a:spcAft>
                <a:spcPts val="0"/>
              </a:spcAft>
            </a:pPr>
            <a:r>
              <a:rPr lang="ru-RU" sz="2000" dirty="0" smtClean="0">
                <a:latin typeface="Times New Roman"/>
                <a:ea typeface="Times New Roman"/>
              </a:rPr>
              <a:t>прибыло  </a:t>
            </a:r>
            <a:r>
              <a:rPr lang="ru-RU" sz="2000" dirty="0">
                <a:latin typeface="Times New Roman"/>
                <a:ea typeface="Times New Roman"/>
              </a:rPr>
              <a:t>125 человек,  убыло  32 </a:t>
            </a:r>
            <a:r>
              <a:rPr lang="ru-RU" sz="2000" dirty="0" smtClean="0">
                <a:latin typeface="Times New Roman"/>
                <a:ea typeface="Times New Roman"/>
              </a:rPr>
              <a:t>человека.</a:t>
            </a:r>
          </a:p>
          <a:p>
            <a:pPr>
              <a:lnSpc>
                <a:spcPct val="150000"/>
              </a:lnSpc>
              <a:spcAft>
                <a:spcPts val="0"/>
              </a:spcAft>
            </a:pPr>
            <a:r>
              <a:rPr lang="ru-RU" sz="2000" dirty="0" smtClean="0">
                <a:latin typeface="Times New Roman"/>
                <a:ea typeface="Times New Roman"/>
              </a:rPr>
              <a:t>Миграционный  </a:t>
            </a:r>
            <a:r>
              <a:rPr lang="ru-RU" sz="2000" dirty="0">
                <a:latin typeface="Times New Roman"/>
                <a:ea typeface="Times New Roman"/>
              </a:rPr>
              <a:t>прирост  составил  93 чел.</a:t>
            </a:r>
          </a:p>
          <a:p>
            <a:pPr>
              <a:lnSpc>
                <a:spcPct val="150000"/>
              </a:lnSpc>
              <a:spcAft>
                <a:spcPts val="0"/>
              </a:spcAft>
            </a:pPr>
            <a:r>
              <a:rPr lang="ru-RU" sz="2000" dirty="0">
                <a:latin typeface="Times New Roman"/>
                <a:ea typeface="Times New Roman"/>
              </a:rPr>
              <a:t>Естественная  убыль  составила  61 чел.</a:t>
            </a:r>
            <a:endParaRPr lang="ru-RU" sz="2000" dirty="0">
              <a:effectLst/>
              <a:latin typeface="Times New Roman"/>
              <a:ea typeface="Times New Roman"/>
            </a:endParaRPr>
          </a:p>
        </p:txBody>
      </p:sp>
    </p:spTree>
    <p:extLst>
      <p:ext uri="{BB962C8B-B14F-4D97-AF65-F5344CB8AC3E}">
        <p14:creationId xmlns:p14="http://schemas.microsoft.com/office/powerpoint/2010/main" val="25264445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03648" y="-16076"/>
            <a:ext cx="6480720" cy="1143000"/>
          </a:xfrm>
        </p:spPr>
        <p:txBody>
          <a:bodyPr>
            <a:normAutofit/>
          </a:bodyPr>
          <a:lstStyle/>
          <a:p>
            <a:pPr algn="ctr"/>
            <a:r>
              <a:rPr lang="ru-RU" sz="36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Структура населения </a:t>
            </a:r>
            <a:endParaRPr lang="ru-RU"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17" name="Диаграмма 16"/>
          <p:cNvGraphicFramePr/>
          <p:nvPr>
            <p:extLst>
              <p:ext uri="{D42A27DB-BD31-4B8C-83A1-F6EECF244321}">
                <p14:modId xmlns:p14="http://schemas.microsoft.com/office/powerpoint/2010/main" val="3457290887"/>
              </p:ext>
            </p:extLst>
          </p:nvPr>
        </p:nvGraphicFramePr>
        <p:xfrm>
          <a:off x="5466" y="879084"/>
          <a:ext cx="8887013" cy="4624288"/>
        </p:xfrm>
        <a:graphic>
          <a:graphicData uri="http://schemas.openxmlformats.org/drawingml/2006/chart">
            <c:chart xmlns:c="http://schemas.openxmlformats.org/drawingml/2006/chart" xmlns:r="http://schemas.openxmlformats.org/officeDocument/2006/relationships" r:id="rId2"/>
          </a:graphicData>
        </a:graphic>
      </p:graphicFrame>
      <p:sp>
        <p:nvSpPr>
          <p:cNvPr id="18" name="TextBox 17"/>
          <p:cNvSpPr txBox="1"/>
          <p:nvPr/>
        </p:nvSpPr>
        <p:spPr>
          <a:xfrm>
            <a:off x="5466" y="5380672"/>
            <a:ext cx="8938085" cy="1477328"/>
          </a:xfrm>
          <a:prstGeom prst="rect">
            <a:avLst/>
          </a:prstGeom>
          <a:noFill/>
        </p:spPr>
        <p:txBody>
          <a:bodyPr wrap="square" rtlCol="0">
            <a:spAutoFit/>
          </a:bodyPr>
          <a:lstStyle/>
          <a:p>
            <a:pPr algn="just"/>
            <a:r>
              <a:rPr lang="ru-RU" dirty="0" smtClean="0">
                <a:latin typeface="Times New Roman" panose="02020603050405020304" pitchFamily="18" charset="0"/>
                <a:cs typeface="Times New Roman" panose="02020603050405020304" pitchFamily="18" charset="0"/>
              </a:rPr>
              <a:t>              Анализируя </a:t>
            </a:r>
            <a:r>
              <a:rPr lang="ru-RU" dirty="0" smtClean="0">
                <a:latin typeface="Times New Roman" panose="02020603050405020304" pitchFamily="18" charset="0"/>
                <a:cs typeface="Times New Roman" panose="02020603050405020304" pitchFamily="18" charset="0"/>
              </a:rPr>
              <a:t>данные диаграммы за последние четыре года (2013-2016 гг.) можно прийти к выводу, что численность как общего населения, так и трудоспособного остается стабильной. Учитывая сравнение трудоспособного населения и число безработных, то можно сказать что число безработных невелико сравнительно данного показателя.</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743188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404664"/>
            <a:ext cx="8305800" cy="936104"/>
          </a:xfrm>
        </p:spPr>
        <p:txBody>
          <a:bodyPr>
            <a:normAutofit/>
          </a:bodyPr>
          <a:lstStyle/>
          <a:p>
            <a:pPr algn="ctr"/>
            <a:r>
              <a:rPr lang="ru-RU" sz="4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Показатели занятости населения</a:t>
            </a:r>
            <a:endParaRPr lang="ru-RU"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40" name="Диаграмма 39"/>
          <p:cNvGraphicFramePr/>
          <p:nvPr>
            <p:extLst>
              <p:ext uri="{D42A27DB-BD31-4B8C-83A1-F6EECF244321}">
                <p14:modId xmlns:p14="http://schemas.microsoft.com/office/powerpoint/2010/main" val="2006093056"/>
              </p:ext>
            </p:extLst>
          </p:nvPr>
        </p:nvGraphicFramePr>
        <p:xfrm>
          <a:off x="0" y="1412776"/>
          <a:ext cx="7128792" cy="4339416"/>
        </p:xfrm>
        <a:graphic>
          <a:graphicData uri="http://schemas.openxmlformats.org/drawingml/2006/chart">
            <c:chart xmlns:c="http://schemas.openxmlformats.org/drawingml/2006/chart" xmlns:r="http://schemas.openxmlformats.org/officeDocument/2006/relationships" r:id="rId3"/>
          </a:graphicData>
        </a:graphic>
      </p:graphicFrame>
      <p:sp>
        <p:nvSpPr>
          <p:cNvPr id="41" name="TextBox 40"/>
          <p:cNvSpPr txBox="1"/>
          <p:nvPr/>
        </p:nvSpPr>
        <p:spPr>
          <a:xfrm>
            <a:off x="4435398" y="4725144"/>
            <a:ext cx="4680520" cy="1754326"/>
          </a:xfrm>
          <a:prstGeom prst="rect">
            <a:avLst/>
          </a:prstGeom>
          <a:noFill/>
        </p:spPr>
        <p:txBody>
          <a:bodyPr wrap="square" rtlCol="0">
            <a:spAutoFit/>
          </a:bodyPr>
          <a:lstStyle/>
          <a:p>
            <a:pPr marL="285750" indent="-285750" algn="just">
              <a:buFont typeface="Wingdings" panose="05000000000000000000" pitchFamily="2" charset="2"/>
              <a:buChar char="Ø"/>
            </a:pPr>
            <a:r>
              <a:rPr lang="ru-RU" u="sng"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Уровень регистрируемой безработицы- </a:t>
            </a:r>
            <a:r>
              <a:rPr lang="ru-RU" dirty="0" smtClean="0">
                <a:latin typeface="Times New Roman" panose="02020603050405020304" pitchFamily="18" charset="0"/>
                <a:cs typeface="Times New Roman" panose="02020603050405020304" pitchFamily="18" charset="0"/>
              </a:rPr>
              <a:t>высчитывается от % экономически активного населения.</a:t>
            </a:r>
          </a:p>
          <a:p>
            <a:pPr marL="285750" indent="-285750" algn="just">
              <a:buFont typeface="Wingdings" panose="05000000000000000000" pitchFamily="2" charset="2"/>
              <a:buChar char="Ø"/>
            </a:pPr>
            <a:r>
              <a:rPr lang="ru-RU" u="sng"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Уровень общей безработицы </a:t>
            </a:r>
            <a:r>
              <a:rPr lang="ru-RU" dirty="0" smtClean="0">
                <a:latin typeface="Times New Roman" panose="02020603050405020304" pitchFamily="18" charset="0"/>
                <a:cs typeface="Times New Roman" panose="02020603050405020304" pitchFamily="18" charset="0"/>
              </a:rPr>
              <a:t>– рассчитывается по методологии Международной Организации Труда</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05828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548680"/>
            <a:ext cx="8305800" cy="720080"/>
          </a:xfrm>
        </p:spPr>
        <p:txBody>
          <a:bodyPr>
            <a:normAutofit/>
          </a:bodyPr>
          <a:lstStyle/>
          <a:p>
            <a:pPr algn="ctr"/>
            <a:r>
              <a:rPr lang="ru-RU" sz="36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Инфраструктура</a:t>
            </a:r>
            <a:endParaRPr lang="ru-RU"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TextBox 2"/>
          <p:cNvSpPr txBox="1"/>
          <p:nvPr/>
        </p:nvSpPr>
        <p:spPr>
          <a:xfrm>
            <a:off x="107504" y="1595021"/>
            <a:ext cx="8712968" cy="5262979"/>
          </a:xfrm>
          <a:prstGeom prst="rect">
            <a:avLst/>
          </a:prstGeom>
          <a:noFill/>
        </p:spPr>
        <p:txBody>
          <a:bodyPr wrap="square" rtlCol="0">
            <a:spAutoFit/>
          </a:bodyPr>
          <a:lstStyle/>
          <a:p>
            <a:pPr algn="just"/>
            <a:r>
              <a:rPr lang="ru-RU" sz="2400" dirty="0" smtClean="0">
                <a:latin typeface="Times New Roman" panose="02020603050405020304" pitchFamily="18" charset="0"/>
                <a:cs typeface="Times New Roman" panose="02020603050405020304" pitchFamily="18" charset="0"/>
              </a:rPr>
              <a:t>Инфраструктура </a:t>
            </a:r>
            <a:r>
              <a:rPr lang="ru-RU" sz="2400" dirty="0" err="1" smtClean="0">
                <a:latin typeface="Times New Roman" panose="02020603050405020304" pitchFamily="18" charset="0"/>
                <a:cs typeface="Times New Roman" panose="02020603050405020304" pitchFamily="18" charset="0"/>
              </a:rPr>
              <a:t>р.п</a:t>
            </a:r>
            <a:r>
              <a:rPr lang="ru-RU" sz="2400" dirty="0" smtClean="0">
                <a:latin typeface="Times New Roman" panose="02020603050405020304" pitchFamily="18" charset="0"/>
                <a:cs typeface="Times New Roman" panose="02020603050405020304" pitchFamily="18" charset="0"/>
              </a:rPr>
              <a:t>. Тургенево представлена:</a:t>
            </a:r>
          </a:p>
          <a:p>
            <a:pPr marL="342900" indent="-342900" algn="just">
              <a:buFont typeface="Wingdings" panose="05000000000000000000" pitchFamily="2" charset="2"/>
              <a:buChar char="Ø"/>
            </a:pPr>
            <a:r>
              <a:rPr lang="ru-RU" sz="2400" u="sng" dirty="0" smtClean="0">
                <a:latin typeface="Times New Roman" panose="02020603050405020304" pitchFamily="18" charset="0"/>
                <a:cs typeface="Times New Roman" panose="02020603050405020304" pitchFamily="18" charset="0"/>
              </a:rPr>
              <a:t>Транспортной сетью</a:t>
            </a:r>
            <a:r>
              <a:rPr lang="ru-RU" sz="2400" dirty="0" smtClean="0">
                <a:latin typeface="Times New Roman" panose="02020603050405020304" pitchFamily="18" charset="0"/>
                <a:cs typeface="Times New Roman" panose="02020603050405020304" pitchFamily="18" charset="0"/>
              </a:rPr>
              <a:t>: здесь проходит Горьковская железная дорога; автомобильная дорога республиканского назначения 5,6 км, а также автомобильные дороги, соединяющие поселение и район с другими регионами и населенными пунктами.</a:t>
            </a:r>
          </a:p>
          <a:p>
            <a:pPr marL="342900" indent="-342900" algn="just">
              <a:buFont typeface="Wingdings" panose="05000000000000000000" pitchFamily="2" charset="2"/>
              <a:buChar char="Ø"/>
            </a:pPr>
            <a:r>
              <a:rPr lang="ru-RU" sz="2400" dirty="0" smtClean="0">
                <a:latin typeface="Times New Roman" panose="02020603050405020304" pitchFamily="18" charset="0"/>
                <a:cs typeface="Times New Roman" panose="02020603050405020304" pitchFamily="18" charset="0"/>
              </a:rPr>
              <a:t>Поселок обеспечен </a:t>
            </a:r>
            <a:r>
              <a:rPr lang="ru-RU" sz="2400" u="sng" dirty="0" smtClean="0">
                <a:latin typeface="Times New Roman" panose="02020603050405020304" pitchFamily="18" charset="0"/>
                <a:cs typeface="Times New Roman" panose="02020603050405020304" pitchFamily="18" charset="0"/>
              </a:rPr>
              <a:t>газоснабжением и электроснабжением</a:t>
            </a:r>
            <a:r>
              <a:rPr lang="ru-RU" sz="2400" dirty="0" smtClean="0">
                <a:latin typeface="Times New Roman" panose="02020603050405020304" pitchFamily="18" charset="0"/>
                <a:cs typeface="Times New Roman" panose="02020603050405020304" pitchFamily="18" charset="0"/>
              </a:rPr>
              <a:t>, имеется также частичное централизованное  теплоснабжение и очистные сооружения. </a:t>
            </a:r>
          </a:p>
          <a:p>
            <a:pPr marL="342900" indent="-342900" algn="just">
              <a:buFont typeface="Wingdings" panose="05000000000000000000" pitchFamily="2" charset="2"/>
              <a:buChar char="Ø"/>
            </a:pPr>
            <a:r>
              <a:rPr lang="ru-RU" sz="2400" u="sng" dirty="0" smtClean="0">
                <a:latin typeface="Times New Roman" panose="02020603050405020304" pitchFamily="18" charset="0"/>
                <a:cs typeface="Times New Roman" panose="02020603050405020304" pitchFamily="18" charset="0"/>
              </a:rPr>
              <a:t>Промышленная отрасль</a:t>
            </a:r>
            <a:r>
              <a:rPr lang="ru-RU" sz="2400" dirty="0" smtClean="0">
                <a:latin typeface="Times New Roman" panose="02020603050405020304" pitchFamily="18" charset="0"/>
                <a:cs typeface="Times New Roman" panose="02020603050405020304" pitchFamily="18" charset="0"/>
              </a:rPr>
              <a:t>: ОАО «</a:t>
            </a:r>
            <a:r>
              <a:rPr lang="ru-RU" sz="2400" dirty="0" err="1" smtClean="0">
                <a:latin typeface="Times New Roman" panose="02020603050405020304" pitchFamily="18" charset="0"/>
                <a:cs typeface="Times New Roman" panose="02020603050405020304" pitchFamily="18" charset="0"/>
              </a:rPr>
              <a:t>Ардатовский</a:t>
            </a:r>
            <a:r>
              <a:rPr lang="ru-RU" sz="2400" dirty="0" smtClean="0">
                <a:latin typeface="Times New Roman" panose="02020603050405020304" pitchFamily="18" charset="0"/>
                <a:cs typeface="Times New Roman" panose="02020603050405020304" pitchFamily="18" charset="0"/>
              </a:rPr>
              <a:t> светотехнический завод»,  </a:t>
            </a:r>
            <a:r>
              <a:rPr lang="ru-RU" sz="2400" dirty="0" err="1" smtClean="0">
                <a:latin typeface="Times New Roman" panose="02020603050405020304" pitchFamily="18" charset="0"/>
                <a:cs typeface="Times New Roman" panose="02020603050405020304" pitchFamily="18" charset="0"/>
              </a:rPr>
              <a:t>Зерноток</a:t>
            </a:r>
            <a:r>
              <a:rPr lang="ru-RU" sz="2400" dirty="0" smtClean="0">
                <a:latin typeface="Times New Roman" panose="02020603050405020304" pitchFamily="18" charset="0"/>
                <a:cs typeface="Times New Roman" panose="02020603050405020304" pitchFamily="18" charset="0"/>
              </a:rPr>
              <a:t> ООО «</a:t>
            </a:r>
            <a:r>
              <a:rPr lang="ru-RU" sz="2400" dirty="0" err="1" smtClean="0">
                <a:latin typeface="Times New Roman" panose="02020603050405020304" pitchFamily="18" charset="0"/>
                <a:cs typeface="Times New Roman" panose="02020603050405020304" pitchFamily="18" charset="0"/>
              </a:rPr>
              <a:t>Ардатовское</a:t>
            </a:r>
            <a:r>
              <a:rPr lang="ru-RU" sz="2400" dirty="0" smtClean="0">
                <a:latin typeface="Times New Roman" panose="02020603050405020304" pitchFamily="18" charset="0"/>
                <a:cs typeface="Times New Roman" panose="02020603050405020304" pitchFamily="18" charset="0"/>
              </a:rPr>
              <a:t> молоко».</a:t>
            </a:r>
          </a:p>
          <a:p>
            <a:pPr marL="342900" indent="-342900" algn="just">
              <a:buFont typeface="Wingdings" panose="05000000000000000000" pitchFamily="2" charset="2"/>
              <a:buChar char="Ø"/>
            </a:pPr>
            <a:r>
              <a:rPr lang="ru-RU" sz="2400" u="sng" dirty="0" smtClean="0">
                <a:latin typeface="Times New Roman" panose="02020603050405020304" pitchFamily="18" charset="0"/>
                <a:cs typeface="Times New Roman" panose="02020603050405020304" pitchFamily="18" charset="0"/>
              </a:rPr>
              <a:t>Социальная сфера: </a:t>
            </a:r>
            <a:r>
              <a:rPr lang="ru-RU" sz="2400" dirty="0" smtClean="0">
                <a:latin typeface="Times New Roman" panose="02020603050405020304" pitchFamily="18" charset="0"/>
                <a:cs typeface="Times New Roman" panose="02020603050405020304" pitchFamily="18" charset="0"/>
              </a:rPr>
              <a:t>образование, здравоохранение, культура и спорт. </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232732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620688"/>
            <a:ext cx="8229600" cy="1080120"/>
          </a:xfrm>
        </p:spPr>
        <p:txBody>
          <a:bodyPr>
            <a:noAutofit/>
          </a:bodyPr>
          <a:lstStyle/>
          <a:p>
            <a:pPr algn="ctr"/>
            <a:r>
              <a:rPr lang="ru-RU" sz="32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ОАО « АСТЗ» –</a:t>
            </a:r>
            <a:br>
              <a:rPr lang="ru-RU" sz="32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ru-RU" sz="32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градообразующее предприятие</a:t>
            </a:r>
            <a:endParaRPr lang="ru-RU"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467544" y="1882512"/>
            <a:ext cx="8229600" cy="4389120"/>
          </a:xfrm>
        </p:spPr>
        <p:txBody>
          <a:bodyPr>
            <a:normAutofit fontScale="62500" lnSpcReduction="20000"/>
          </a:bodyPr>
          <a:lstStyle/>
          <a:p>
            <a:pPr marL="0" indent="0" algn="just">
              <a:lnSpc>
                <a:spcPct val="150000"/>
              </a:lnSpc>
              <a:buNone/>
            </a:pPr>
            <a:r>
              <a:rPr lang="ru-RU" sz="2800" dirty="0" smtClean="0">
                <a:latin typeface="Times New Roman" pitchFamily="18" charset="0"/>
                <a:cs typeface="Times New Roman" pitchFamily="18" charset="0"/>
              </a:rPr>
              <a:t>             Основное </a:t>
            </a:r>
            <a:r>
              <a:rPr lang="ru-RU" sz="2800" dirty="0">
                <a:latin typeface="Times New Roman" pitchFamily="18" charset="0"/>
                <a:cs typeface="Times New Roman" pitchFamily="18" charset="0"/>
              </a:rPr>
              <a:t>градообразующее предприятие в </a:t>
            </a:r>
            <a:r>
              <a:rPr lang="ru-RU" sz="2800" dirty="0" err="1">
                <a:latin typeface="Times New Roman" pitchFamily="18" charset="0"/>
                <a:cs typeface="Times New Roman" pitchFamily="18" charset="0"/>
              </a:rPr>
              <a:t>р.п</a:t>
            </a:r>
            <a:r>
              <a:rPr lang="ru-RU" sz="2800" dirty="0">
                <a:latin typeface="Times New Roman" pitchFamily="18" charset="0"/>
                <a:cs typeface="Times New Roman" pitchFamily="18" charset="0"/>
              </a:rPr>
              <a:t>. Тургенево – ОАО «АСТЗ». Предприятие является одним из крупнейших заводов по изготовлению осветительных приборов в России (доля 15%).Завод обеспечивает потребности России и стран СНГ в широкой номенклатуре светильников, используемых для освещения промышленных, сельскохозяйственных, административных, бытовых помещений, а также метрополитена и улиц.</a:t>
            </a:r>
          </a:p>
          <a:p>
            <a:pPr marL="0" indent="0" algn="just">
              <a:lnSpc>
                <a:spcPct val="150000"/>
              </a:lnSpc>
              <a:buNone/>
            </a:pPr>
            <a:r>
              <a:rPr lang="ru-RU" sz="2800" dirty="0">
                <a:latin typeface="Times New Roman" pitchFamily="18" charset="0"/>
                <a:cs typeface="Times New Roman" pitchFamily="18" charset="0"/>
              </a:rPr>
              <a:t>              С целью повышения</a:t>
            </a:r>
          </a:p>
          <a:p>
            <a:pPr marL="0" indent="0" algn="just">
              <a:lnSpc>
                <a:spcPct val="150000"/>
              </a:lnSpc>
              <a:buNone/>
            </a:pPr>
            <a:r>
              <a:rPr lang="ru-RU" sz="2800" dirty="0">
                <a:latin typeface="Times New Roman" pitchFamily="18" charset="0"/>
                <a:cs typeface="Times New Roman" pitchFamily="18" charset="0"/>
              </a:rPr>
              <a:t> конкурентоспособности продукции </a:t>
            </a:r>
          </a:p>
          <a:p>
            <a:pPr marL="0" indent="0" algn="just">
              <a:lnSpc>
                <a:spcPct val="150000"/>
              </a:lnSpc>
              <a:buNone/>
            </a:pPr>
            <a:r>
              <a:rPr lang="ru-RU" sz="2800" dirty="0">
                <a:latin typeface="Times New Roman" pitchFamily="18" charset="0"/>
                <a:cs typeface="Times New Roman" pitchFamily="18" charset="0"/>
              </a:rPr>
              <a:t>постоянно разрабатываются и</a:t>
            </a:r>
          </a:p>
          <a:p>
            <a:pPr marL="0" indent="0" algn="just">
              <a:lnSpc>
                <a:spcPct val="150000"/>
              </a:lnSpc>
              <a:buNone/>
            </a:pPr>
            <a:r>
              <a:rPr lang="ru-RU" sz="2800" dirty="0">
                <a:latin typeface="Times New Roman" pitchFamily="18" charset="0"/>
                <a:cs typeface="Times New Roman" pitchFamily="18" charset="0"/>
              </a:rPr>
              <a:t> внедряются в  производство новые</a:t>
            </a:r>
          </a:p>
          <a:p>
            <a:pPr marL="0" indent="0" algn="just">
              <a:lnSpc>
                <a:spcPct val="150000"/>
              </a:lnSpc>
              <a:buNone/>
            </a:pPr>
            <a:r>
              <a:rPr lang="ru-RU" sz="2800" dirty="0">
                <a:latin typeface="Times New Roman" pitchFamily="18" charset="0"/>
                <a:cs typeface="Times New Roman" pitchFamily="18" charset="0"/>
              </a:rPr>
              <a:t> виды светильников.</a:t>
            </a:r>
          </a:p>
          <a:p>
            <a:endParaRPr lang="ru-RU"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3725359"/>
            <a:ext cx="3672408" cy="2655969"/>
          </a:xfrm>
          <a:prstGeom prst="rect">
            <a:avLst/>
          </a:prstGeom>
          <a:noFill/>
          <a:ln>
            <a:noFill/>
          </a:ln>
          <a:effectLst>
            <a:outerShdw blurRad="63500" sx="102000" sy="102000" algn="ctr"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56953944"/>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48680"/>
            <a:ext cx="8305800" cy="1008112"/>
          </a:xfrm>
        </p:spPr>
        <p:txBody>
          <a:bodyPr>
            <a:noAutofit/>
          </a:bodyPr>
          <a:lstStyle/>
          <a:p>
            <a:pPr algn="ctr"/>
            <a:r>
              <a:rPr lang="ru-RU" sz="36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Животноводство-</a:t>
            </a:r>
            <a:br>
              <a:rPr lang="ru-RU" sz="36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ru-RU" sz="36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одна из основных отраслей экономики</a:t>
            </a:r>
            <a:endParaRPr lang="ru-RU"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Объект 2"/>
          <p:cNvSpPr txBox="1">
            <a:spLocks/>
          </p:cNvSpPr>
          <p:nvPr/>
        </p:nvSpPr>
        <p:spPr>
          <a:xfrm>
            <a:off x="323528" y="1600200"/>
            <a:ext cx="8640960" cy="4997151"/>
          </a:xfrm>
          <a:prstGeom prst="rect">
            <a:avLst/>
          </a:prstGeom>
        </p:spPr>
        <p:txBody>
          <a:bodyPr>
            <a:normAutofit fontScale="77500" lnSpcReduction="20000"/>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just">
              <a:lnSpc>
                <a:spcPct val="150000"/>
              </a:lnSpc>
              <a:buFont typeface="Wingdings 2"/>
              <a:buNone/>
            </a:pPr>
            <a:r>
              <a:rPr lang="ru-RU" sz="2000" dirty="0" smtClean="0">
                <a:latin typeface="Times New Roman" pitchFamily="18" charset="0"/>
                <a:cs typeface="Times New Roman" pitchFamily="18" charset="0"/>
              </a:rPr>
              <a:t>                </a:t>
            </a:r>
            <a:r>
              <a:rPr lang="ru-RU" sz="2300" dirty="0" smtClean="0">
                <a:latin typeface="Times New Roman" pitchFamily="18" charset="0"/>
                <a:cs typeface="Times New Roman" pitchFamily="18" charset="0"/>
              </a:rPr>
              <a:t>В </a:t>
            </a:r>
            <a:r>
              <a:rPr lang="ru-RU" sz="2300" dirty="0" err="1" smtClean="0">
                <a:latin typeface="Times New Roman" pitchFamily="18" charset="0"/>
                <a:cs typeface="Times New Roman" pitchFamily="18" charset="0"/>
              </a:rPr>
              <a:t>р.п</a:t>
            </a:r>
            <a:r>
              <a:rPr lang="ru-RU" sz="2300" dirty="0" smtClean="0">
                <a:latin typeface="Times New Roman" pitchFamily="18" charset="0"/>
                <a:cs typeface="Times New Roman" pitchFamily="18" charset="0"/>
              </a:rPr>
              <a:t>. Тургенево основным аграрным предприятием является ЗАО «</a:t>
            </a:r>
            <a:r>
              <a:rPr lang="ru-RU" sz="2300" dirty="0" err="1" smtClean="0">
                <a:latin typeface="Times New Roman" pitchFamily="18" charset="0"/>
                <a:cs typeface="Times New Roman" pitchFamily="18" charset="0"/>
              </a:rPr>
              <a:t>АгроАрдатов</a:t>
            </a:r>
            <a:r>
              <a:rPr lang="ru-RU" sz="2300" dirty="0" smtClean="0">
                <a:latin typeface="Times New Roman" pitchFamily="18" charset="0"/>
                <a:cs typeface="Times New Roman" pitchFamily="18" charset="0"/>
              </a:rPr>
              <a:t>».</a:t>
            </a:r>
          </a:p>
          <a:p>
            <a:pPr marL="0" indent="0" algn="just">
              <a:lnSpc>
                <a:spcPct val="150000"/>
              </a:lnSpc>
              <a:buNone/>
            </a:pPr>
            <a:r>
              <a:rPr lang="ru-RU" sz="2300" dirty="0" smtClean="0">
                <a:latin typeface="Times New Roman" pitchFamily="18" charset="0"/>
                <a:cs typeface="Times New Roman" pitchFamily="18" charset="0"/>
              </a:rPr>
              <a:t>                В 2007 году ЗАО «</a:t>
            </a:r>
            <a:r>
              <a:rPr lang="ru-RU" sz="2300" dirty="0" err="1" smtClean="0">
                <a:latin typeface="Times New Roman" pitchFamily="18" charset="0"/>
                <a:cs typeface="Times New Roman" pitchFamily="18" charset="0"/>
              </a:rPr>
              <a:t>АгроАрдатов</a:t>
            </a:r>
            <a:r>
              <a:rPr lang="ru-RU" sz="2300" dirty="0" smtClean="0">
                <a:latin typeface="Times New Roman" pitchFamily="18" charset="0"/>
                <a:cs typeface="Times New Roman" pitchFamily="18" charset="0"/>
              </a:rPr>
              <a:t>» реализован инвестиционный проект «Строительство свинофермы на 1260 свиноматок» общей  стоимостью 162,4 млн.</a:t>
            </a:r>
            <a:r>
              <a:rPr lang="ru-RU" sz="2300" dirty="0">
                <a:solidFill>
                  <a:prstClr val="black"/>
                </a:solidFill>
                <a:latin typeface="Times New Roman" pitchFamily="18" charset="0"/>
                <a:cs typeface="Times New Roman" pitchFamily="18" charset="0"/>
              </a:rPr>
              <a:t> руб.</a:t>
            </a:r>
            <a:r>
              <a:rPr lang="ru-RU" sz="2300" dirty="0" smtClean="0">
                <a:latin typeface="Times New Roman" pitchFamily="18" charset="0"/>
                <a:cs typeface="Times New Roman" pitchFamily="18" charset="0"/>
              </a:rPr>
              <a:t>                                              </a:t>
            </a:r>
          </a:p>
          <a:p>
            <a:pPr marL="0" indent="0" algn="just">
              <a:lnSpc>
                <a:spcPct val="150000"/>
              </a:lnSpc>
              <a:buFont typeface="Wingdings 2"/>
              <a:buNone/>
            </a:pPr>
            <a:r>
              <a:rPr lang="ru-RU" sz="2300" dirty="0" smtClean="0">
                <a:latin typeface="Times New Roman" pitchFamily="18" charset="0"/>
                <a:cs typeface="Times New Roman" pitchFamily="18" charset="0"/>
              </a:rPr>
              <a:t>                                                                               Свиноводческий комплекс оборудован</a:t>
            </a:r>
          </a:p>
          <a:p>
            <a:pPr marL="0" indent="0" algn="just">
              <a:lnSpc>
                <a:spcPct val="150000"/>
              </a:lnSpc>
              <a:buFont typeface="Wingdings 2"/>
              <a:buNone/>
            </a:pPr>
            <a:r>
              <a:rPr lang="ru-RU" sz="2300" dirty="0" smtClean="0">
                <a:latin typeface="Times New Roman" pitchFamily="18" charset="0"/>
                <a:cs typeface="Times New Roman" pitchFamily="18" charset="0"/>
              </a:rPr>
              <a:t>                                                                     в  соответствии с европейскими стандартами.                                                        </a:t>
            </a:r>
          </a:p>
          <a:p>
            <a:pPr marL="0" indent="0" algn="just">
              <a:lnSpc>
                <a:spcPct val="150000"/>
              </a:lnSpc>
              <a:buFont typeface="Wingdings 2"/>
              <a:buNone/>
            </a:pPr>
            <a:r>
              <a:rPr lang="ru-RU" sz="2300" dirty="0" smtClean="0">
                <a:latin typeface="Times New Roman" pitchFamily="18" charset="0"/>
                <a:cs typeface="Times New Roman" pitchFamily="18" charset="0"/>
              </a:rPr>
              <a:t>                                                                                Реализация проекта позволила</a:t>
            </a:r>
          </a:p>
          <a:p>
            <a:pPr marL="0" indent="0" algn="just">
              <a:lnSpc>
                <a:spcPct val="150000"/>
              </a:lnSpc>
              <a:buFont typeface="Wingdings 2"/>
              <a:buNone/>
            </a:pPr>
            <a:r>
              <a:rPr lang="ru-RU" sz="2300" dirty="0" smtClean="0">
                <a:latin typeface="Times New Roman" pitchFamily="18" charset="0"/>
                <a:cs typeface="Times New Roman" pitchFamily="18" charset="0"/>
              </a:rPr>
              <a:t>                                                                      привлечь инвестиции в развитие   поселка,</a:t>
            </a:r>
          </a:p>
          <a:p>
            <a:pPr marL="0" indent="0" algn="just">
              <a:lnSpc>
                <a:spcPct val="150000"/>
              </a:lnSpc>
              <a:buFont typeface="Wingdings 2"/>
              <a:buNone/>
            </a:pPr>
            <a:r>
              <a:rPr lang="ru-RU" sz="2300" dirty="0" smtClean="0">
                <a:latin typeface="Times New Roman" pitchFamily="18" charset="0"/>
                <a:cs typeface="Times New Roman" pitchFamily="18" charset="0"/>
              </a:rPr>
              <a:t>                                                                      создать новые рабочие места, увеличить</a:t>
            </a:r>
          </a:p>
          <a:p>
            <a:pPr marL="0" indent="0" algn="just">
              <a:lnSpc>
                <a:spcPct val="150000"/>
              </a:lnSpc>
              <a:buFont typeface="Wingdings 2"/>
              <a:buNone/>
            </a:pPr>
            <a:r>
              <a:rPr lang="ru-RU" sz="2300" dirty="0" smtClean="0">
                <a:latin typeface="Times New Roman" pitchFamily="18" charset="0"/>
                <a:cs typeface="Times New Roman" pitchFamily="18" charset="0"/>
              </a:rPr>
              <a:t>                                                                       налоговые поступления в бюджет.</a:t>
            </a:r>
            <a:endParaRPr lang="ru-RU" sz="2300" dirty="0">
              <a:latin typeface="Times New Roman" pitchFamily="18" charset="0"/>
              <a:cs typeface="Times New Roman" pitchFamily="18" charset="0"/>
            </a:endParaRPr>
          </a:p>
        </p:txBody>
      </p:sp>
      <p:pic>
        <p:nvPicPr>
          <p:cNvPr id="5" name="Picture 2" descr="C:\Users\1\Desktop\фотографии\26.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3528" y="3212976"/>
            <a:ext cx="3945884" cy="2664296"/>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80006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704088"/>
            <a:ext cx="8640960" cy="564672"/>
          </a:xfrm>
        </p:spPr>
        <p:txBody>
          <a:bodyPr>
            <a:normAutofit/>
          </a:bodyPr>
          <a:lstStyle/>
          <a:p>
            <a:pPr algn="ctr"/>
            <a:r>
              <a:rPr lang="ru-RU" sz="32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Учреждения социальной инфраструктуры</a:t>
            </a:r>
            <a:endParaRPr lang="ru-RU"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323528" y="1484784"/>
            <a:ext cx="8640960" cy="4501232"/>
          </a:xfrm>
          <a:prstGeom prst="rect">
            <a:avLst/>
          </a:prstGeom>
        </p:spPr>
        <p:txBody>
          <a:bodyPr wrap="square">
            <a:spAutoFit/>
          </a:bodyPr>
          <a:lstStyle/>
          <a:p>
            <a:pPr algn="just">
              <a:lnSpc>
                <a:spcPct val="150000"/>
              </a:lnSpc>
            </a:pPr>
            <a:r>
              <a:rPr lang="ru-RU" sz="2000" dirty="0" smtClean="0">
                <a:latin typeface="Times New Roman" pitchFamily="18" charset="0"/>
                <a:cs typeface="Times New Roman" pitchFamily="18" charset="0"/>
              </a:rPr>
              <a:t>            </a:t>
            </a:r>
            <a:r>
              <a:rPr lang="ru-RU" sz="1900" dirty="0" smtClean="0">
                <a:latin typeface="Times New Roman" pitchFamily="18" charset="0"/>
                <a:cs typeface="Times New Roman" pitchFamily="18" charset="0"/>
              </a:rPr>
              <a:t>Образование </a:t>
            </a:r>
            <a:r>
              <a:rPr lang="ru-RU" sz="1900" dirty="0">
                <a:latin typeface="Times New Roman" pitchFamily="18" charset="0"/>
                <a:cs typeface="Times New Roman" pitchFamily="18" charset="0"/>
              </a:rPr>
              <a:t>является одним из важнейших факторов, обеспечивающих экономический рост, социальную стабильность и благосостояние </a:t>
            </a:r>
            <a:r>
              <a:rPr lang="ru-RU" sz="1900" dirty="0" smtClean="0">
                <a:latin typeface="Times New Roman" pitchFamily="18" charset="0"/>
                <a:cs typeface="Times New Roman" pitchFamily="18" charset="0"/>
              </a:rPr>
              <a:t>граждан.</a:t>
            </a:r>
          </a:p>
          <a:p>
            <a:pPr algn="just">
              <a:lnSpc>
                <a:spcPct val="150000"/>
              </a:lnSpc>
            </a:pPr>
            <a:r>
              <a:rPr lang="ru-RU" sz="1900" dirty="0" smtClean="0">
                <a:latin typeface="Times New Roman" pitchFamily="18" charset="0"/>
                <a:cs typeface="Times New Roman" pitchFamily="18" charset="0"/>
              </a:rPr>
              <a:t>Образовательная </a:t>
            </a:r>
            <a:r>
              <a:rPr lang="ru-RU" sz="1900" dirty="0">
                <a:latin typeface="Times New Roman" pitchFamily="18" charset="0"/>
                <a:cs typeface="Times New Roman" pitchFamily="18" charset="0"/>
              </a:rPr>
              <a:t>система </a:t>
            </a:r>
            <a:r>
              <a:rPr lang="ru-RU" sz="1900" dirty="0" err="1">
                <a:latin typeface="Times New Roman" pitchFamily="18" charset="0"/>
                <a:cs typeface="Times New Roman" pitchFamily="18" charset="0"/>
              </a:rPr>
              <a:t>р.п</a:t>
            </a:r>
            <a:r>
              <a:rPr lang="ru-RU" sz="1900" dirty="0">
                <a:latin typeface="Times New Roman" pitchFamily="18" charset="0"/>
                <a:cs typeface="Times New Roman" pitchFamily="18" charset="0"/>
              </a:rPr>
              <a:t>. Тургенево представлена двумя школами, </a:t>
            </a:r>
            <a:r>
              <a:rPr lang="ru-RU" sz="1900" dirty="0" smtClean="0">
                <a:latin typeface="Times New Roman" pitchFamily="18" charset="0"/>
                <a:cs typeface="Times New Roman" pitchFamily="18" charset="0"/>
              </a:rPr>
              <a:t>в </a:t>
            </a:r>
            <a:r>
              <a:rPr lang="ru-RU" sz="1900" dirty="0">
                <a:latin typeface="Times New Roman" pitchFamily="18" charset="0"/>
                <a:cs typeface="Times New Roman" pitchFamily="18" charset="0"/>
              </a:rPr>
              <a:t>которых обучается </a:t>
            </a:r>
            <a:r>
              <a:rPr lang="ru-RU" sz="1900" dirty="0" smtClean="0">
                <a:latin typeface="Times New Roman" pitchFamily="18" charset="0"/>
                <a:cs typeface="Times New Roman" pitchFamily="18" charset="0"/>
              </a:rPr>
              <a:t>377 </a:t>
            </a:r>
            <a:r>
              <a:rPr lang="ru-RU" sz="1900" dirty="0">
                <a:latin typeface="Times New Roman" pitchFamily="18" charset="0"/>
                <a:cs typeface="Times New Roman" pitchFamily="18" charset="0"/>
              </a:rPr>
              <a:t>учащихся, двумя детскими садами с наполняемостью </a:t>
            </a:r>
            <a:r>
              <a:rPr lang="ru-RU" sz="1900" dirty="0" smtClean="0">
                <a:latin typeface="Times New Roman" pitchFamily="18" charset="0"/>
                <a:cs typeface="Times New Roman" pitchFamily="18" charset="0"/>
              </a:rPr>
              <a:t> 180 </a:t>
            </a:r>
            <a:r>
              <a:rPr lang="ru-RU" sz="1900" dirty="0">
                <a:latin typeface="Times New Roman" pitchFamily="18" charset="0"/>
                <a:cs typeface="Times New Roman" pitchFamily="18" charset="0"/>
              </a:rPr>
              <a:t>детей.</a:t>
            </a:r>
          </a:p>
          <a:p>
            <a:pPr algn="just">
              <a:lnSpc>
                <a:spcPct val="150000"/>
              </a:lnSpc>
            </a:pPr>
            <a:r>
              <a:rPr lang="ru-RU" sz="1900" dirty="0" smtClean="0">
                <a:latin typeface="Times New Roman" pitchFamily="18" charset="0"/>
                <a:cs typeface="Times New Roman" pitchFamily="18" charset="0"/>
              </a:rPr>
              <a:t>             Развитие </a:t>
            </a:r>
            <a:r>
              <a:rPr lang="ru-RU" sz="1900" dirty="0">
                <a:latin typeface="Times New Roman" pitchFamily="18" charset="0"/>
                <a:cs typeface="Times New Roman" pitchFamily="18" charset="0"/>
              </a:rPr>
              <a:t>физической </a:t>
            </a:r>
            <a:r>
              <a:rPr lang="ru-RU" sz="1900" dirty="0" smtClean="0">
                <a:latin typeface="Times New Roman" pitchFamily="18" charset="0"/>
                <a:cs typeface="Times New Roman" pitchFamily="18" charset="0"/>
              </a:rPr>
              <a:t>культуры </a:t>
            </a:r>
            <a:r>
              <a:rPr lang="ru-RU" sz="1900" dirty="0">
                <a:latin typeface="Times New Roman" pitchFamily="18" charset="0"/>
                <a:cs typeface="Times New Roman" pitchFamily="18" charset="0"/>
              </a:rPr>
              <a:t>и спорта является одним из </a:t>
            </a:r>
            <a:r>
              <a:rPr lang="ru-RU" sz="1900" dirty="0" smtClean="0">
                <a:latin typeface="Times New Roman" pitchFamily="18" charset="0"/>
                <a:cs typeface="Times New Roman" pitchFamily="18" charset="0"/>
              </a:rPr>
              <a:t>важнейших средств  укрепления   здоровья   граждан,  профилактики  </a:t>
            </a:r>
            <a:r>
              <a:rPr lang="ru-RU" sz="1900" dirty="0">
                <a:latin typeface="Times New Roman" pitchFamily="18" charset="0"/>
                <a:cs typeface="Times New Roman" pitchFamily="18" charset="0"/>
              </a:rPr>
              <a:t>в </a:t>
            </a:r>
            <a:r>
              <a:rPr lang="ru-RU" sz="1900" dirty="0" smtClean="0">
                <a:latin typeface="Times New Roman" pitchFamily="18" charset="0"/>
                <a:cs typeface="Times New Roman" pitchFamily="18" charset="0"/>
              </a:rPr>
              <a:t> молодежной  </a:t>
            </a:r>
            <a:r>
              <a:rPr lang="ru-RU" sz="1900" dirty="0">
                <a:latin typeface="Times New Roman" pitchFamily="18" charset="0"/>
                <a:cs typeface="Times New Roman" pitchFamily="18" charset="0"/>
              </a:rPr>
              <a:t>среде </a:t>
            </a:r>
            <a:r>
              <a:rPr lang="ru-RU" sz="1900" dirty="0" smtClean="0">
                <a:latin typeface="Times New Roman" pitchFamily="18" charset="0"/>
                <a:cs typeface="Times New Roman" pitchFamily="18" charset="0"/>
              </a:rPr>
              <a:t> правонарушений </a:t>
            </a:r>
            <a:r>
              <a:rPr lang="ru-RU" sz="1900" dirty="0">
                <a:latin typeface="Times New Roman" pitchFamily="18" charset="0"/>
                <a:cs typeface="Times New Roman" pitchFamily="18" charset="0"/>
              </a:rPr>
              <a:t>и преступности</a:t>
            </a:r>
            <a:r>
              <a:rPr lang="ru-RU" sz="1900" dirty="0" smtClean="0">
                <a:latin typeface="Times New Roman" pitchFamily="18" charset="0"/>
                <a:cs typeface="Times New Roman" pitchFamily="18" charset="0"/>
              </a:rPr>
              <a:t>. </a:t>
            </a:r>
            <a:r>
              <a:rPr lang="ru-RU" sz="1900" dirty="0">
                <a:latin typeface="Times New Roman" pitchFamily="18" charset="0"/>
                <a:cs typeface="Times New Roman" pitchFamily="18" charset="0"/>
              </a:rPr>
              <a:t>Для занятий спортом в поселке </a:t>
            </a:r>
            <a:r>
              <a:rPr lang="ru-RU" sz="1900" dirty="0" smtClean="0">
                <a:latin typeface="Times New Roman" pitchFamily="18" charset="0"/>
                <a:cs typeface="Times New Roman" pitchFamily="18" charset="0"/>
              </a:rPr>
              <a:t>имеется </a:t>
            </a:r>
            <a:r>
              <a:rPr lang="ru-RU" sz="1900" dirty="0">
                <a:latin typeface="Times New Roman" pitchFamily="18" charset="0"/>
                <a:cs typeface="Times New Roman" pitchFamily="18" charset="0"/>
              </a:rPr>
              <a:t>физкультурно-оздоровительный </a:t>
            </a:r>
            <a:r>
              <a:rPr lang="ru-RU" sz="1900" dirty="0" smtClean="0">
                <a:latin typeface="Times New Roman" pitchFamily="18" charset="0"/>
                <a:cs typeface="Times New Roman" pitchFamily="18" charset="0"/>
              </a:rPr>
              <a:t>комплекс.</a:t>
            </a:r>
          </a:p>
          <a:p>
            <a:pPr algn="just">
              <a:lnSpc>
                <a:spcPct val="150000"/>
              </a:lnSpc>
            </a:pPr>
            <a:r>
              <a:rPr lang="ru-RU" sz="1900" dirty="0" smtClean="0">
                <a:latin typeface="Times New Roman"/>
                <a:ea typeface="Times New Roman"/>
              </a:rPr>
              <a:t>Общеобразовательные  </a:t>
            </a:r>
            <a:r>
              <a:rPr lang="ru-RU" sz="1900" dirty="0">
                <a:latin typeface="Times New Roman"/>
                <a:ea typeface="Times New Roman"/>
              </a:rPr>
              <a:t>и  дошкольные  учреждения  построены в  1960 – 1970 годы,  зданиям  требуется  реконструкция. </a:t>
            </a:r>
            <a:endParaRPr lang="ru-RU" sz="1900" dirty="0">
              <a:latin typeface="Times New Roman" pitchFamily="18" charset="0"/>
              <a:cs typeface="Times New Roman" pitchFamily="18" charset="0"/>
            </a:endParaRPr>
          </a:p>
        </p:txBody>
      </p:sp>
    </p:spTree>
    <p:extLst>
      <p:ext uri="{BB962C8B-B14F-4D97-AF65-F5344CB8AC3E}">
        <p14:creationId xmlns:p14="http://schemas.microsoft.com/office/powerpoint/2010/main" val="41167901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48680"/>
            <a:ext cx="8219256" cy="636680"/>
          </a:xfrm>
        </p:spPr>
        <p:txBody>
          <a:bodyPr>
            <a:normAutofit/>
          </a:bodyPr>
          <a:lstStyle/>
          <a:p>
            <a:pPr algn="ctr"/>
            <a:r>
              <a:rPr lang="ru-RU" sz="36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Объекты образования</a:t>
            </a:r>
            <a:endParaRPr lang="ru-RU"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026" name="Picture 2" descr="D:\Рабочая\фотографии\Тургенево\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1340768"/>
            <a:ext cx="4032448" cy="2488106"/>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1027" name="Picture 3" descr="D:\Рабочая\фотографии\Тургенево\4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87996" y="1340768"/>
            <a:ext cx="3649222" cy="2488106"/>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1028" name="Picture 4" descr="D:\Рабочая\фотографии\Тургенево\47.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552" y="3933056"/>
            <a:ext cx="4032448" cy="2592288"/>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1029" name="Picture 5" descr="D:\Рабочая\фотографии\Тургенево\8.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948758" y="3933056"/>
            <a:ext cx="3727698" cy="2520280"/>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05505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48680"/>
            <a:ext cx="8305800" cy="636680"/>
          </a:xfrm>
        </p:spPr>
        <p:txBody>
          <a:bodyPr>
            <a:normAutofit/>
          </a:bodyPr>
          <a:lstStyle/>
          <a:p>
            <a:pPr algn="ctr"/>
            <a:r>
              <a:rPr lang="ru-RU" sz="32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Культурно-досуговые учреждения</a:t>
            </a:r>
            <a:endParaRPr lang="ru-RU"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4" name="Picture 2" descr="D:\Рабочая\фотографии\Тургенево\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70608" y="1340768"/>
            <a:ext cx="4078983" cy="2748880"/>
          </a:xfrm>
          <a:prstGeom prst="rect">
            <a:avLst/>
          </a:prstGeom>
          <a:noFill/>
          <a:effectLst>
            <a:outerShdw blurRad="50800" dist="38100" dir="16200000"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457200" y="3933056"/>
            <a:ext cx="8208912" cy="2585323"/>
          </a:xfrm>
          <a:prstGeom prst="rect">
            <a:avLst/>
          </a:prstGeom>
        </p:spPr>
        <p:txBody>
          <a:bodyPr wrap="square">
            <a:spAutoFit/>
          </a:bodyPr>
          <a:lstStyle/>
          <a:p>
            <a:pPr algn="just">
              <a:lnSpc>
                <a:spcPct val="150000"/>
              </a:lnSpc>
              <a:spcAft>
                <a:spcPts val="0"/>
              </a:spcAft>
            </a:pPr>
            <a:r>
              <a:rPr lang="ru-RU" dirty="0" smtClean="0">
                <a:latin typeface="Times New Roman"/>
                <a:ea typeface="Times New Roman"/>
              </a:rPr>
              <a:t>            На  </a:t>
            </a:r>
            <a:r>
              <a:rPr lang="ru-RU" dirty="0">
                <a:latin typeface="Times New Roman"/>
                <a:ea typeface="Times New Roman"/>
              </a:rPr>
              <a:t>территории  Тургеневского  городского  поселения  для  проведения  культурно-массовых  мероприятий  имеется  «Центр  культуры  и  отдыха  Тургеневского  городского  поселения»  при  котором  находятся  2 библиотеки (художественная  и  компьютерная</a:t>
            </a:r>
            <a:r>
              <a:rPr lang="ru-RU" dirty="0" smtClean="0">
                <a:latin typeface="Times New Roman"/>
                <a:ea typeface="Times New Roman"/>
              </a:rPr>
              <a:t>),  </a:t>
            </a:r>
            <a:r>
              <a:rPr lang="ru-RU" dirty="0">
                <a:latin typeface="Times New Roman"/>
                <a:ea typeface="Times New Roman"/>
              </a:rPr>
              <a:t>работают  народный ансамбль  «Русская  удаль»  и  ансамбль  ветеранов  «Сударушка</a:t>
            </a:r>
            <a:r>
              <a:rPr lang="ru-RU" dirty="0" smtClean="0">
                <a:latin typeface="Times New Roman"/>
                <a:ea typeface="Times New Roman"/>
              </a:rPr>
              <a:t>»,  </a:t>
            </a:r>
            <a:r>
              <a:rPr lang="ru-RU" dirty="0">
                <a:latin typeface="Times New Roman"/>
                <a:ea typeface="Times New Roman"/>
              </a:rPr>
              <a:t>а  также  клубные  формирования  (кружки).</a:t>
            </a:r>
            <a:endParaRPr lang="ru-RU" sz="1400" dirty="0">
              <a:effectLst/>
              <a:latin typeface="Times New Roman"/>
              <a:ea typeface="Times New Roman"/>
            </a:endParaRPr>
          </a:p>
        </p:txBody>
      </p:sp>
    </p:spTree>
    <p:extLst>
      <p:ext uri="{BB962C8B-B14F-4D97-AF65-F5344CB8AC3E}">
        <p14:creationId xmlns:p14="http://schemas.microsoft.com/office/powerpoint/2010/main" val="34042428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404664"/>
            <a:ext cx="8435280" cy="720080"/>
          </a:xfrm>
        </p:spPr>
        <p:txBody>
          <a:bodyPr>
            <a:normAutofit/>
          </a:bodyPr>
          <a:lstStyle/>
          <a:p>
            <a:pPr algn="ctr"/>
            <a:r>
              <a:rPr lang="ru-RU" sz="36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Культурно- массовые мероприятия</a:t>
            </a:r>
            <a:endParaRPr lang="ru-RU"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2051" name="Picture 3" descr="D:\Рабочая\фотографии\2016\image (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1" y="1227943"/>
            <a:ext cx="3934231" cy="2633105"/>
          </a:xfrm>
          <a:prstGeom prst="rect">
            <a:avLst/>
          </a:prstGeom>
          <a:noFill/>
          <a:effectLst>
            <a:outerShdw blurRad="50800" dist="38100" dir="5400000" algn="t"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2053" name="Picture 5" descr="D:\Рабочая\фотографии\image (7).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32040" y="3967086"/>
            <a:ext cx="3816424" cy="2727704"/>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2054" name="Picture 6" descr="C:\Users\1\Desktop\Новая папка\16.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9552" y="3994077"/>
            <a:ext cx="3934231" cy="2668977"/>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2055" name="Picture 7" descr="C:\Users\1\Desktop\Новая папка\image.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936594" y="1221066"/>
            <a:ext cx="3776305" cy="2593369"/>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53427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2376" y="188640"/>
            <a:ext cx="9025880" cy="1143000"/>
          </a:xfrm>
        </p:spPr>
        <p:txBody>
          <a:bodyPr>
            <a:noAutofit/>
          </a:bodyPr>
          <a:lstStyle/>
          <a:p>
            <a:pPr algn="ctr"/>
            <a:r>
              <a:rPr lang="ru-RU" sz="36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Жилищно- коммунальное хозяйство</a:t>
            </a:r>
            <a:endParaRPr lang="ru-RU"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282517" y="1296808"/>
            <a:ext cx="8424936" cy="2169825"/>
          </a:xfrm>
          <a:prstGeom prst="rect">
            <a:avLst/>
          </a:prstGeom>
        </p:spPr>
        <p:txBody>
          <a:bodyPr wrap="square">
            <a:spAutoFit/>
          </a:bodyPr>
          <a:lstStyle/>
          <a:p>
            <a:pPr algn="just">
              <a:lnSpc>
                <a:spcPct val="150000"/>
              </a:lnSpc>
              <a:spcAft>
                <a:spcPts val="0"/>
              </a:spcAft>
            </a:pPr>
            <a:r>
              <a:rPr lang="ru-RU" dirty="0" smtClean="0">
                <a:latin typeface="Times New Roman"/>
                <a:ea typeface="Times New Roman"/>
              </a:rPr>
              <a:t>              Тургеневское  </a:t>
            </a:r>
            <a:r>
              <a:rPr lang="ru-RU" dirty="0">
                <a:latin typeface="Times New Roman"/>
                <a:ea typeface="Times New Roman"/>
              </a:rPr>
              <a:t>городское  поселение  имеет  развитую  коммунальную  инфраструктуру,  в  данном  направлении  свою  деятельность  осуществляет  МП  «</a:t>
            </a:r>
            <a:r>
              <a:rPr lang="ru-RU" dirty="0" err="1">
                <a:latin typeface="Times New Roman"/>
                <a:ea typeface="Times New Roman"/>
              </a:rPr>
              <a:t>Тургеневожилкомхоз</a:t>
            </a:r>
            <a:r>
              <a:rPr lang="ru-RU" dirty="0">
                <a:latin typeface="Times New Roman"/>
                <a:ea typeface="Times New Roman"/>
              </a:rPr>
              <a:t>»,  который осуществляет  подачу  пара  и  горячей  воды,  водоотведение,  подачу  холодной  воды,  ритуальные  услуги,  действует  станция  водоочистки  мощностью  1000 м3/сутки.</a:t>
            </a:r>
            <a:endParaRPr lang="ru-RU" sz="1400" dirty="0">
              <a:effectLst/>
              <a:latin typeface="Times New Roman"/>
              <a:ea typeface="Times New Roman"/>
            </a:endParaRPr>
          </a:p>
        </p:txBody>
      </p:sp>
      <p:pic>
        <p:nvPicPr>
          <p:cNvPr id="3075" name="Picture 3" descr="D:\Рабочая\фотографии\Тургенево\7.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25945" y="3458380"/>
            <a:ext cx="3894528" cy="2700308"/>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3076" name="Picture 4" descr="D:\Рабочая\фотографии\Тургенево\13.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82517" y="3466633"/>
            <a:ext cx="4522103" cy="2659274"/>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080907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564672"/>
          </a:xfrm>
        </p:spPr>
        <p:txBody>
          <a:bodyPr>
            <a:noAutofit/>
          </a:bodyPr>
          <a:lstStyle/>
          <a:p>
            <a:pPr algn="ctr"/>
            <a:r>
              <a:rPr lang="ru-RU" sz="36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Предприятия малого бизнеса</a:t>
            </a:r>
            <a:endParaRPr lang="ru-RU"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2291" name="Picture 3" descr="D:\Рабочая\фотографии\Конкурс 2016\DSC03479.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20072" y="1412776"/>
            <a:ext cx="3312368" cy="2376264"/>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12294" name="Picture 6" descr="D:\Рабочая\фотографии\Тургенево\9.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3568" y="3995496"/>
            <a:ext cx="3528392" cy="2457842"/>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3074" name="Picture 2" descr="C:\Users\1\Desktop\Новая папка\ИП Фролова ОН.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71757" y="1412776"/>
            <a:ext cx="3540203" cy="2376264"/>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3075" name="Picture 3" descr="D:\Рабочая\фотографии\Тургенево\38.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220073" y="3995495"/>
            <a:ext cx="3312368" cy="2457843"/>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41784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066" y="620688"/>
            <a:ext cx="9457601" cy="1152128"/>
          </a:xfrm>
        </p:spPr>
        <p:txBody>
          <a:bodyPr>
            <a:normAutofit/>
          </a:bodyPr>
          <a:lstStyle/>
          <a:p>
            <a:pPr algn="ctr"/>
            <a:r>
              <a:rPr lang="ru-RU" sz="36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ИП </a:t>
            </a:r>
            <a:r>
              <a:rPr lang="ru-RU" sz="3600" b="1" dirty="0" err="1"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Писяев</a:t>
            </a:r>
            <a:r>
              <a:rPr lang="ru-RU" sz="36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В.И. – представитель</a:t>
            </a:r>
            <a:br>
              <a:rPr lang="ru-RU" sz="36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ru-RU" sz="36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малого бизнеса</a:t>
            </a:r>
            <a:endParaRPr lang="ru-RU"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323528" y="1545407"/>
            <a:ext cx="8568952" cy="5272213"/>
          </a:xfrm>
          <a:prstGeom prst="rect">
            <a:avLst/>
          </a:prstGeom>
        </p:spPr>
        <p:txBody>
          <a:bodyPr wrap="square">
            <a:spAutoFit/>
          </a:bodyPr>
          <a:lstStyle/>
          <a:p>
            <a:pPr>
              <a:lnSpc>
                <a:spcPct val="170000"/>
              </a:lnSpc>
            </a:pPr>
            <a:r>
              <a:rPr lang="ru-RU" dirty="0" smtClean="0">
                <a:latin typeface="Times New Roman" pitchFamily="18" charset="0"/>
                <a:cs typeface="Times New Roman" pitchFamily="18" charset="0"/>
              </a:rPr>
              <a:t>               Основным </a:t>
            </a:r>
            <a:r>
              <a:rPr lang="ru-RU" dirty="0">
                <a:latin typeface="Times New Roman" pitchFamily="18" charset="0"/>
                <a:cs typeface="Times New Roman" pitchFamily="18" charset="0"/>
              </a:rPr>
              <a:t>представителем пищевой промышленности в </a:t>
            </a:r>
            <a:r>
              <a:rPr lang="ru-RU" dirty="0" err="1">
                <a:latin typeface="Times New Roman" pitchFamily="18" charset="0"/>
                <a:cs typeface="Times New Roman" pitchFamily="18" charset="0"/>
              </a:rPr>
              <a:t>р.п</a:t>
            </a:r>
            <a:r>
              <a:rPr lang="ru-RU" dirty="0">
                <a:latin typeface="Times New Roman" pitchFamily="18" charset="0"/>
                <a:cs typeface="Times New Roman" pitchFamily="18" charset="0"/>
              </a:rPr>
              <a:t>. Тургенево является </a:t>
            </a:r>
            <a:r>
              <a:rPr lang="ru-RU" dirty="0" smtClean="0">
                <a:latin typeface="Times New Roman" pitchFamily="18" charset="0"/>
                <a:cs typeface="Times New Roman" pitchFamily="18" charset="0"/>
              </a:rPr>
              <a:t>индивидуальный предприниматель  </a:t>
            </a:r>
            <a:r>
              <a:rPr lang="ru-RU" dirty="0" err="1">
                <a:latin typeface="Times New Roman" pitchFamily="18" charset="0"/>
                <a:cs typeface="Times New Roman" pitchFamily="18" charset="0"/>
              </a:rPr>
              <a:t>Писяев</a:t>
            </a:r>
            <a:r>
              <a:rPr lang="ru-RU" dirty="0">
                <a:latin typeface="Times New Roman" pitchFamily="18" charset="0"/>
                <a:cs typeface="Times New Roman" pitchFamily="18" charset="0"/>
              </a:rPr>
              <a:t> В.И.</a:t>
            </a:r>
          </a:p>
          <a:p>
            <a:pPr algn="just">
              <a:lnSpc>
                <a:spcPct val="170000"/>
              </a:lnSpc>
            </a:pPr>
            <a:r>
              <a:rPr lang="ru-RU" dirty="0">
                <a:latin typeface="Times New Roman" pitchFamily="18" charset="0"/>
                <a:cs typeface="Times New Roman" pitchFamily="18" charset="0"/>
              </a:rPr>
              <a:t>                                                 </a:t>
            </a:r>
            <a:r>
              <a:rPr lang="ru-RU" dirty="0" smtClean="0">
                <a:latin typeface="Times New Roman" pitchFamily="18" charset="0"/>
                <a:cs typeface="Times New Roman" pitchFamily="18" charset="0"/>
              </a:rPr>
              <a:t>              Он </a:t>
            </a:r>
            <a:r>
              <a:rPr lang="ru-RU" dirty="0">
                <a:latin typeface="Times New Roman" pitchFamily="18" charset="0"/>
                <a:cs typeface="Times New Roman" pitchFamily="18" charset="0"/>
              </a:rPr>
              <a:t>является производителем самого</a:t>
            </a:r>
          </a:p>
          <a:p>
            <a:pPr algn="just">
              <a:lnSpc>
                <a:spcPct val="170000"/>
              </a:lnSpc>
            </a:pPr>
            <a:r>
              <a:rPr lang="ru-RU" dirty="0">
                <a:latin typeface="Times New Roman" pitchFamily="18" charset="0"/>
                <a:cs typeface="Times New Roman" pitchFamily="18" charset="0"/>
              </a:rPr>
              <a:t>                                      </a:t>
            </a:r>
            <a:r>
              <a:rPr lang="ru-RU" dirty="0" smtClean="0">
                <a:latin typeface="Times New Roman" pitchFamily="18" charset="0"/>
                <a:cs typeface="Times New Roman" pitchFamily="18" charset="0"/>
              </a:rPr>
              <a:t>             необходимого  </a:t>
            </a:r>
            <a:r>
              <a:rPr lang="ru-RU" dirty="0">
                <a:latin typeface="Times New Roman" pitchFamily="18" charset="0"/>
                <a:cs typeface="Times New Roman" pitchFamily="18" charset="0"/>
              </a:rPr>
              <a:t>для жизнедеятельности продукта-</a:t>
            </a:r>
          </a:p>
          <a:p>
            <a:pPr algn="just">
              <a:lnSpc>
                <a:spcPct val="170000"/>
              </a:lnSpc>
            </a:pPr>
            <a:r>
              <a:rPr lang="ru-RU" dirty="0">
                <a:latin typeface="Times New Roman" pitchFamily="18" charset="0"/>
                <a:cs typeface="Times New Roman" pitchFamily="18" charset="0"/>
              </a:rPr>
              <a:t>                                      </a:t>
            </a:r>
            <a:r>
              <a:rPr lang="ru-RU" dirty="0" smtClean="0">
                <a:latin typeface="Times New Roman" pitchFamily="18" charset="0"/>
                <a:cs typeface="Times New Roman" pitchFamily="18" charset="0"/>
              </a:rPr>
              <a:t>              хлеба</a:t>
            </a:r>
            <a:r>
              <a:rPr lang="ru-RU" dirty="0">
                <a:latin typeface="Times New Roman" pitchFamily="18" charset="0"/>
                <a:cs typeface="Times New Roman" pitchFamily="18" charset="0"/>
              </a:rPr>
              <a:t>, а также различных </a:t>
            </a:r>
            <a:r>
              <a:rPr lang="ru-RU" dirty="0" err="1">
                <a:latin typeface="Times New Roman" pitchFamily="18" charset="0"/>
                <a:cs typeface="Times New Roman" pitchFamily="18" charset="0"/>
              </a:rPr>
              <a:t>хлебо</a:t>
            </a:r>
            <a:r>
              <a:rPr lang="ru-RU" dirty="0">
                <a:latin typeface="Times New Roman" pitchFamily="18" charset="0"/>
                <a:cs typeface="Times New Roman" pitchFamily="18" charset="0"/>
              </a:rPr>
              <a:t>-булочных изделий. </a:t>
            </a:r>
          </a:p>
          <a:p>
            <a:pPr algn="just">
              <a:lnSpc>
                <a:spcPct val="170000"/>
              </a:lnSpc>
            </a:pPr>
            <a:r>
              <a:rPr lang="ru-RU" dirty="0">
                <a:latin typeface="Times New Roman" pitchFamily="18" charset="0"/>
                <a:cs typeface="Times New Roman" pitchFamily="18" charset="0"/>
              </a:rPr>
              <a:t>                                      </a:t>
            </a:r>
            <a:r>
              <a:rPr lang="ru-RU" dirty="0" smtClean="0">
                <a:latin typeface="Times New Roman" pitchFamily="18" charset="0"/>
                <a:cs typeface="Times New Roman" pitchFamily="18" charset="0"/>
              </a:rPr>
              <a:t>              Его </a:t>
            </a:r>
            <a:r>
              <a:rPr lang="ru-RU" dirty="0">
                <a:latin typeface="Times New Roman" pitchFamily="18" charset="0"/>
                <a:cs typeface="Times New Roman" pitchFamily="18" charset="0"/>
              </a:rPr>
              <a:t>продукция пользуется широким спросом во всем</a:t>
            </a:r>
          </a:p>
          <a:p>
            <a:pPr algn="just">
              <a:lnSpc>
                <a:spcPct val="170000"/>
              </a:lnSpc>
            </a:pPr>
            <a:r>
              <a:rPr lang="ru-RU" dirty="0">
                <a:latin typeface="Times New Roman" pitchFamily="18" charset="0"/>
                <a:cs typeface="Times New Roman" pitchFamily="18" charset="0"/>
              </a:rPr>
              <a:t>                                       </a:t>
            </a:r>
            <a:r>
              <a:rPr lang="ru-RU" dirty="0" smtClean="0">
                <a:latin typeface="Times New Roman" pitchFamily="18" charset="0"/>
                <a:cs typeface="Times New Roman" pitchFamily="18" charset="0"/>
              </a:rPr>
              <a:t>             районе</a:t>
            </a:r>
            <a:r>
              <a:rPr lang="ru-RU" dirty="0">
                <a:latin typeface="Times New Roman" pitchFamily="18" charset="0"/>
                <a:cs typeface="Times New Roman" pitchFamily="18" charset="0"/>
              </a:rPr>
              <a:t>.</a:t>
            </a:r>
          </a:p>
          <a:p>
            <a:pPr algn="just">
              <a:lnSpc>
                <a:spcPct val="170000"/>
              </a:lnSpc>
            </a:pPr>
            <a:r>
              <a:rPr lang="ru-RU" dirty="0">
                <a:latin typeface="Times New Roman" pitchFamily="18" charset="0"/>
                <a:cs typeface="Times New Roman" pitchFamily="18" charset="0"/>
              </a:rPr>
              <a:t>                                                 </a:t>
            </a:r>
            <a:r>
              <a:rPr lang="ru-RU" dirty="0" smtClean="0">
                <a:latin typeface="Times New Roman" pitchFamily="18" charset="0"/>
                <a:cs typeface="Times New Roman" pitchFamily="18" charset="0"/>
              </a:rPr>
              <a:t>                Под </a:t>
            </a:r>
            <a:r>
              <a:rPr lang="ru-RU" dirty="0">
                <a:latin typeface="Times New Roman" pitchFamily="18" charset="0"/>
                <a:cs typeface="Times New Roman" pitchFamily="18" charset="0"/>
              </a:rPr>
              <a:t>его руководством работает цех по</a:t>
            </a:r>
          </a:p>
          <a:p>
            <a:pPr algn="just">
              <a:lnSpc>
                <a:spcPct val="170000"/>
              </a:lnSpc>
            </a:pPr>
            <a:r>
              <a:rPr lang="ru-RU" dirty="0">
                <a:latin typeface="Times New Roman" pitchFamily="18" charset="0"/>
                <a:cs typeface="Times New Roman" pitchFamily="18" charset="0"/>
              </a:rPr>
              <a:t>                                      </a:t>
            </a:r>
            <a:r>
              <a:rPr lang="ru-RU" dirty="0" smtClean="0">
                <a:latin typeface="Times New Roman" pitchFamily="18" charset="0"/>
                <a:cs typeface="Times New Roman" pitchFamily="18" charset="0"/>
              </a:rPr>
              <a:t>               изготовлению </a:t>
            </a:r>
            <a:r>
              <a:rPr lang="ru-RU" dirty="0">
                <a:latin typeface="Times New Roman" pitchFamily="18" charset="0"/>
                <a:cs typeface="Times New Roman" pitchFamily="18" charset="0"/>
              </a:rPr>
              <a:t>мясных полуфабрикатов, которые </a:t>
            </a:r>
          </a:p>
          <a:p>
            <a:pPr algn="just">
              <a:lnSpc>
                <a:spcPct val="170000"/>
              </a:lnSpc>
            </a:pPr>
            <a:r>
              <a:rPr lang="ru-RU" dirty="0">
                <a:latin typeface="Times New Roman" pitchFamily="18" charset="0"/>
                <a:cs typeface="Times New Roman" pitchFamily="18" charset="0"/>
              </a:rPr>
              <a:t>                                      </a:t>
            </a:r>
            <a:r>
              <a:rPr lang="ru-RU" dirty="0" smtClean="0">
                <a:latin typeface="Times New Roman" pitchFamily="18" charset="0"/>
                <a:cs typeface="Times New Roman" pitchFamily="18" charset="0"/>
              </a:rPr>
              <a:t>               реализовываются </a:t>
            </a:r>
            <a:r>
              <a:rPr lang="ru-RU" dirty="0">
                <a:latin typeface="Times New Roman" pitchFamily="18" charset="0"/>
                <a:cs typeface="Times New Roman" pitchFamily="18" charset="0"/>
              </a:rPr>
              <a:t>как в  Мордовии, так и за </a:t>
            </a:r>
            <a:r>
              <a:rPr lang="ru-RU" dirty="0" smtClean="0">
                <a:latin typeface="Times New Roman" pitchFamily="18" charset="0"/>
                <a:cs typeface="Times New Roman" pitchFamily="18" charset="0"/>
              </a:rPr>
              <a:t>ее</a:t>
            </a:r>
          </a:p>
          <a:p>
            <a:pPr algn="just">
              <a:lnSpc>
                <a:spcPct val="170000"/>
              </a:lnSpc>
            </a:pPr>
            <a:r>
              <a:rPr lang="ru-RU" dirty="0">
                <a:latin typeface="Times New Roman" pitchFamily="18" charset="0"/>
                <a:cs typeface="Times New Roman" pitchFamily="18" charset="0"/>
              </a:rPr>
              <a:t> </a:t>
            </a:r>
            <a:r>
              <a:rPr lang="ru-RU" dirty="0" smtClean="0">
                <a:latin typeface="Times New Roman" pitchFamily="18" charset="0"/>
                <a:cs typeface="Times New Roman" pitchFamily="18" charset="0"/>
              </a:rPr>
              <a:t>                                                    пределами.  Создано  32  рабочих  места.  </a:t>
            </a:r>
            <a:endParaRPr lang="ru-RU" dirty="0">
              <a:latin typeface="Times New Roman" pitchFamily="18" charset="0"/>
              <a:cs typeface="Times New Roman" pitchFamily="18"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7701" y="2564904"/>
            <a:ext cx="2910607" cy="4032448"/>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054584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48680"/>
            <a:ext cx="8305800" cy="636680"/>
          </a:xfrm>
        </p:spPr>
        <p:txBody>
          <a:bodyPr>
            <a:noAutofit/>
          </a:bodyPr>
          <a:lstStyle/>
          <a:p>
            <a:pPr algn="ctr"/>
            <a:r>
              <a:rPr lang="ru-RU" sz="36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Историко-культурные ценности</a:t>
            </a:r>
            <a:endParaRPr lang="ru-RU"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4098" name="Picture 2" descr="D:\Рабочая\фотографии\Тургенево\3.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3921664"/>
            <a:ext cx="3779912" cy="2711676"/>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4099" name="Picture 3" descr="D:\Рабочая\фотографии\Тургенево\6.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84821" y="1185360"/>
            <a:ext cx="4003403" cy="260368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D:\Рабочая\фотографии\image (6).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26123" y="3921664"/>
            <a:ext cx="3850333" cy="2736434"/>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56611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48680"/>
            <a:ext cx="8305800" cy="792088"/>
          </a:xfrm>
        </p:spPr>
        <p:txBody>
          <a:bodyPr>
            <a:normAutofit/>
          </a:bodyPr>
          <a:lstStyle/>
          <a:p>
            <a:pPr algn="ctr"/>
            <a:r>
              <a:rPr lang="ru-RU" sz="4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Памятники</a:t>
            </a:r>
            <a:endParaRPr lang="ru-RU"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6146" name="Picture 2" descr="D:\Рабочая\фотографии\Тургенево\4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5576" y="1340768"/>
            <a:ext cx="3441948" cy="2520280"/>
          </a:xfrm>
          <a:prstGeom prst="rect">
            <a:avLst/>
          </a:prstGeom>
          <a:noFill/>
          <a:extLst>
            <a:ext uri="{909E8E84-426E-40DD-AFC4-6F175D3DCCD1}">
              <a14:hiddenFill xmlns:a14="http://schemas.microsoft.com/office/drawing/2010/main">
                <a:solidFill>
                  <a:srgbClr val="FFFFFF"/>
                </a:solidFill>
              </a14:hiddenFill>
            </a:ext>
          </a:extLst>
        </p:spPr>
      </p:pic>
      <p:pic>
        <p:nvPicPr>
          <p:cNvPr id="6147" name="Picture 3" descr="D:\Рабочая\фотографии\Тургенево\33.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5123" y="4044110"/>
            <a:ext cx="3441948" cy="2473449"/>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D:\Рабочая\фотографии\Тургенево\1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932040" y="1556792"/>
            <a:ext cx="3384376" cy="4608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60732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548680"/>
            <a:ext cx="8305800" cy="636680"/>
          </a:xfrm>
        </p:spPr>
        <p:txBody>
          <a:bodyPr>
            <a:noAutofit/>
          </a:bodyPr>
          <a:lstStyle/>
          <a:p>
            <a:pPr algn="ctr"/>
            <a:r>
              <a:rPr lang="ru-RU" sz="36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Строительство нового жилья</a:t>
            </a:r>
            <a:endParaRPr lang="ru-RU"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4100" name="Picture 4" descr="C:\Users\1\Desktop\Новая папка\4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7524" y="1349145"/>
            <a:ext cx="3780420" cy="2406497"/>
          </a:xfrm>
          <a:prstGeom prst="rect">
            <a:avLst/>
          </a:prstGeom>
          <a:noFill/>
          <a:extLst>
            <a:ext uri="{909E8E84-426E-40DD-AFC4-6F175D3DCCD1}">
              <a14:hiddenFill xmlns:a14="http://schemas.microsoft.com/office/drawing/2010/main">
                <a:solidFill>
                  <a:srgbClr val="FFFFFF"/>
                </a:solidFill>
              </a14:hiddenFill>
            </a:ext>
          </a:extLst>
        </p:spPr>
      </p:pic>
      <p:pic>
        <p:nvPicPr>
          <p:cNvPr id="4101" name="Picture 5" descr="D:\Рабочая\фотографии\Тургенево\18.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4065776"/>
            <a:ext cx="3888432" cy="265442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4322813" y="2480727"/>
            <a:ext cx="4821187" cy="3170099"/>
          </a:xfrm>
          <a:prstGeom prst="rect">
            <a:avLst/>
          </a:prstGeom>
          <a:noFill/>
        </p:spPr>
        <p:txBody>
          <a:bodyPr wrap="square" rtlCol="0">
            <a:spAutoFit/>
          </a:bodyPr>
          <a:lstStyle/>
          <a:p>
            <a:pPr algn="just"/>
            <a:r>
              <a:rPr lang="ru-RU" sz="2000" dirty="0" smtClean="0">
                <a:latin typeface="Times New Roman" panose="02020603050405020304" pitchFamily="18" charset="0"/>
                <a:cs typeface="Times New Roman" panose="02020603050405020304" pitchFamily="18" charset="0"/>
              </a:rPr>
              <a:t>На территории поселения действуют программы:</a:t>
            </a:r>
          </a:p>
          <a:p>
            <a:pPr marL="285750" indent="-285750" algn="just">
              <a:buFont typeface="Wingdings" panose="05000000000000000000" pitchFamily="2" charset="2"/>
              <a:buChar char="Ø"/>
            </a:pPr>
            <a:r>
              <a:rPr lang="ru-RU" sz="2000" b="1" u="sng" dirty="0" smtClean="0">
                <a:latin typeface="Times New Roman" panose="02020603050405020304" pitchFamily="18" charset="0"/>
                <a:cs typeface="Times New Roman" panose="02020603050405020304" pitchFamily="18" charset="0"/>
              </a:rPr>
              <a:t>«Переселение граждан из ветхого аварийного жилья»- </a:t>
            </a:r>
            <a:r>
              <a:rPr lang="ru-RU" sz="2000" dirty="0" smtClean="0">
                <a:latin typeface="Times New Roman" panose="02020603050405020304" pitchFamily="18" charset="0"/>
                <a:cs typeface="Times New Roman" panose="02020603050405020304" pitchFamily="18" charset="0"/>
              </a:rPr>
              <a:t>построено 3 многоквартирных 2х этажных дома.</a:t>
            </a:r>
          </a:p>
          <a:p>
            <a:pPr marL="285750" indent="-285750" algn="just">
              <a:buFont typeface="Wingdings" panose="05000000000000000000" pitchFamily="2" charset="2"/>
              <a:buChar char="Ø"/>
            </a:pPr>
            <a:r>
              <a:rPr lang="ru-RU" sz="2000" b="1" u="sng" dirty="0" smtClean="0">
                <a:latin typeface="Times New Roman" panose="02020603050405020304" pitchFamily="18" charset="0"/>
                <a:cs typeface="Times New Roman" panose="02020603050405020304" pitchFamily="18" charset="0"/>
              </a:rPr>
              <a:t>«Устойчивое развитие сельских территорий»- </a:t>
            </a:r>
            <a:r>
              <a:rPr lang="ru-RU" sz="2000" dirty="0" smtClean="0">
                <a:latin typeface="Times New Roman" panose="02020603050405020304" pitchFamily="18" charset="0"/>
                <a:cs typeface="Times New Roman" panose="02020603050405020304" pitchFamily="18" charset="0"/>
              </a:rPr>
              <a:t>обеспечение жильем молодых специалистов и их семей;</a:t>
            </a:r>
          </a:p>
          <a:p>
            <a:pPr marL="285750" indent="-285750" algn="just">
              <a:buFont typeface="Wingdings" panose="05000000000000000000" pitchFamily="2" charset="2"/>
              <a:buChar char="Ø"/>
            </a:pPr>
            <a:r>
              <a:rPr lang="ru-RU" sz="2000" b="1" u="sng" dirty="0" smtClean="0">
                <a:latin typeface="Times New Roman" panose="02020603050405020304" pitchFamily="18" charset="0"/>
                <a:cs typeface="Times New Roman" panose="02020603050405020304" pitchFamily="18" charset="0"/>
              </a:rPr>
              <a:t>Программа «Жилище»- </a:t>
            </a:r>
            <a:r>
              <a:rPr lang="ru-RU" sz="2000" dirty="0" smtClean="0">
                <a:latin typeface="Times New Roman" panose="02020603050405020304" pitchFamily="18" charset="0"/>
                <a:cs typeface="Times New Roman" panose="02020603050405020304" pitchFamily="18" charset="0"/>
              </a:rPr>
              <a:t>обеспечение жильем молодых семей. </a:t>
            </a:r>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382333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476672"/>
            <a:ext cx="8305800" cy="1224136"/>
          </a:xfrm>
        </p:spPr>
        <p:txBody>
          <a:bodyPr>
            <a:noAutofit/>
          </a:bodyPr>
          <a:lstStyle/>
          <a:p>
            <a:pPr algn="ctr"/>
            <a:r>
              <a:rPr lang="ru-RU" sz="36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Переселение из ветхого и аварийного жилого фонда</a:t>
            </a:r>
            <a:endParaRPr lang="ru-RU" sz="3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5122" name="Picture 2" descr="D:\Рабочая\фотографии\Тургенево\DSC01790.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99792" y="1700808"/>
            <a:ext cx="3528392" cy="2348160"/>
          </a:xfrm>
          <a:prstGeom prst="rect">
            <a:avLst/>
          </a:prstGeom>
          <a:noFill/>
          <a:extLst>
            <a:ext uri="{909E8E84-426E-40DD-AFC4-6F175D3DCCD1}">
              <a14:hiddenFill xmlns:a14="http://schemas.microsoft.com/office/drawing/2010/main">
                <a:solidFill>
                  <a:srgbClr val="FFFFFF"/>
                </a:solidFill>
              </a14:hiddenFill>
            </a:ext>
          </a:extLst>
        </p:spPr>
      </p:pic>
      <p:pic>
        <p:nvPicPr>
          <p:cNvPr id="5123" name="Picture 3" descr="D:\Рабочая\фотографии\Тургенево\DSC0241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3528" y="4192984"/>
            <a:ext cx="3409504" cy="2394074"/>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D:\Рабочая\фотографии\Тургенево\DSC04509.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48064" y="4192984"/>
            <a:ext cx="3265488" cy="23940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03133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692696"/>
            <a:ext cx="8305800" cy="504056"/>
          </a:xfrm>
        </p:spPr>
        <p:txBody>
          <a:bodyPr>
            <a:noAutofit/>
          </a:bodyPr>
          <a:lstStyle/>
          <a:p>
            <a:pPr algn="ctr"/>
            <a:r>
              <a:rPr lang="ru-RU" sz="32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Анализ социально-экономической ситуации</a:t>
            </a:r>
            <a:endParaRPr lang="ru-RU"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3" name="Объект 3"/>
          <p:cNvGraphicFramePr>
            <a:graphicFrameLocks/>
          </p:cNvGraphicFramePr>
          <p:nvPr>
            <p:extLst>
              <p:ext uri="{D42A27DB-BD31-4B8C-83A1-F6EECF244321}">
                <p14:modId xmlns:p14="http://schemas.microsoft.com/office/powerpoint/2010/main" val="4030512670"/>
              </p:ext>
            </p:extLst>
          </p:nvPr>
        </p:nvGraphicFramePr>
        <p:xfrm>
          <a:off x="220169" y="1196752"/>
          <a:ext cx="8907830" cy="5458837"/>
        </p:xfrm>
        <a:graphic>
          <a:graphicData uri="http://schemas.openxmlformats.org/drawingml/2006/table">
            <a:tbl>
              <a:tblPr firstRow="1" bandRow="1">
                <a:tableStyleId>{5C22544A-7EE6-4342-B048-85BDC9FD1C3A}</a:tableStyleId>
              </a:tblPr>
              <a:tblGrid>
                <a:gridCol w="4453915"/>
                <a:gridCol w="4453915"/>
              </a:tblGrid>
              <a:tr h="372703">
                <a:tc>
                  <a:txBody>
                    <a:bodyPr/>
                    <a:lstStyle/>
                    <a:p>
                      <a:pPr algn="ctr"/>
                      <a:r>
                        <a:rPr lang="ru-RU" sz="1400" dirty="0" smtClean="0"/>
                        <a:t>Сильные стороны</a:t>
                      </a:r>
                      <a:endParaRPr lang="ru-RU" sz="1400" dirty="0">
                        <a:latin typeface="Times New Roman" pitchFamily="18" charset="0"/>
                        <a:cs typeface="Times New Roman" pitchFamily="18" charset="0"/>
                      </a:endParaRPr>
                    </a:p>
                  </a:txBody>
                  <a:tcPr/>
                </a:tc>
                <a:tc>
                  <a:txBody>
                    <a:bodyPr/>
                    <a:lstStyle/>
                    <a:p>
                      <a:pPr algn="ctr"/>
                      <a:r>
                        <a:rPr lang="ru-RU" sz="1400" dirty="0" smtClean="0"/>
                        <a:t>Слабые стороны</a:t>
                      </a:r>
                      <a:endParaRPr lang="ru-RU" sz="1400" dirty="0">
                        <a:latin typeface="Times New Roman" pitchFamily="18" charset="0"/>
                        <a:cs typeface="Times New Roman" pitchFamily="18" charset="0"/>
                      </a:endParaRPr>
                    </a:p>
                  </a:txBody>
                  <a:tcPr/>
                </a:tc>
              </a:tr>
              <a:tr h="718163">
                <a:tc>
                  <a:txBody>
                    <a:bodyPr/>
                    <a:lstStyle/>
                    <a:p>
                      <a:r>
                        <a:rPr lang="ru-RU" sz="1400" dirty="0" smtClean="0"/>
                        <a:t>1.    Выгодное экономическое-географическое положение, развитая транспортная инфраструктура.</a:t>
                      </a:r>
                      <a:endParaRPr lang="ru-RU" sz="1400" dirty="0">
                        <a:latin typeface="Times New Roman" pitchFamily="18" charset="0"/>
                        <a:cs typeface="Times New Roman" pitchFamily="18" charset="0"/>
                      </a:endParaRPr>
                    </a:p>
                  </a:txBody>
                  <a:tcPr/>
                </a:tc>
                <a:tc>
                  <a:txBody>
                    <a:bodyPr/>
                    <a:lstStyle/>
                    <a:p>
                      <a:r>
                        <a:rPr lang="ru-RU" sz="1400" dirty="0" smtClean="0"/>
                        <a:t>1. Отсутствие стратегических природных ресурсов.</a:t>
                      </a:r>
                      <a:endParaRPr lang="ru-RU" sz="1400" dirty="0">
                        <a:latin typeface="Times New Roman" pitchFamily="18" charset="0"/>
                        <a:cs typeface="Times New Roman" pitchFamily="18" charset="0"/>
                      </a:endParaRPr>
                    </a:p>
                  </a:txBody>
                  <a:tcPr/>
                </a:tc>
              </a:tr>
              <a:tr h="508699">
                <a:tc>
                  <a:txBody>
                    <a:bodyPr/>
                    <a:lstStyle/>
                    <a:p>
                      <a:r>
                        <a:rPr lang="ru-RU" sz="1400" dirty="0" smtClean="0"/>
                        <a:t>2.  Агроклиматические ресурсы благоприятны</a:t>
                      </a:r>
                      <a:r>
                        <a:rPr lang="ru-RU" sz="1400" baseline="0" dirty="0" smtClean="0"/>
                        <a:t> для развития сельского хозяйства</a:t>
                      </a:r>
                      <a:endParaRPr lang="ru-RU" sz="1400" dirty="0">
                        <a:latin typeface="Times New Roman" pitchFamily="18" charset="0"/>
                        <a:cs typeface="Times New Roman" pitchFamily="18" charset="0"/>
                      </a:endParaRPr>
                    </a:p>
                  </a:txBody>
                  <a:tcPr/>
                </a:tc>
                <a:tc>
                  <a:txBody>
                    <a:bodyPr/>
                    <a:lstStyle/>
                    <a:p>
                      <a:r>
                        <a:rPr lang="ru-RU" sz="1400" dirty="0" smtClean="0"/>
                        <a:t>2. Старение населения. Высокая доля работающих</a:t>
                      </a:r>
                      <a:r>
                        <a:rPr lang="ru-RU" sz="1400" baseline="0" dirty="0" smtClean="0"/>
                        <a:t> на градообразующим предприятии.</a:t>
                      </a:r>
                      <a:endParaRPr lang="ru-RU" sz="1400" dirty="0">
                        <a:latin typeface="Times New Roman" pitchFamily="18" charset="0"/>
                        <a:cs typeface="Times New Roman" pitchFamily="18" charset="0"/>
                      </a:endParaRPr>
                    </a:p>
                  </a:txBody>
                  <a:tcPr/>
                </a:tc>
              </a:tr>
              <a:tr h="508699">
                <a:tc>
                  <a:txBody>
                    <a:bodyPr/>
                    <a:lstStyle/>
                    <a:p>
                      <a:r>
                        <a:rPr lang="ru-RU" sz="1400" dirty="0" smtClean="0"/>
                        <a:t>3.  Наличие высококвалифицированных рабочих и инженерных кадров.</a:t>
                      </a:r>
                      <a:endParaRPr lang="ru-RU" sz="1400" dirty="0">
                        <a:latin typeface="Times New Roman" pitchFamily="18" charset="0"/>
                        <a:cs typeface="Times New Roman" pitchFamily="18" charset="0"/>
                      </a:endParaRPr>
                    </a:p>
                  </a:txBody>
                  <a:tcPr/>
                </a:tc>
                <a:tc>
                  <a:txBody>
                    <a:bodyPr/>
                    <a:lstStyle/>
                    <a:p>
                      <a:r>
                        <a:rPr lang="ru-RU" sz="1400" dirty="0" smtClean="0"/>
                        <a:t>3. Износ основных фондов. Высокая доля ОАО</a:t>
                      </a:r>
                      <a:r>
                        <a:rPr lang="ru-RU" sz="1400" baseline="0" dirty="0" smtClean="0"/>
                        <a:t> «АСТЗ» в общем объеме отгруженной продукции.</a:t>
                      </a:r>
                      <a:endParaRPr lang="ru-RU" sz="1400" dirty="0">
                        <a:latin typeface="Times New Roman" pitchFamily="18" charset="0"/>
                        <a:cs typeface="Times New Roman" pitchFamily="18" charset="0"/>
                      </a:endParaRPr>
                    </a:p>
                  </a:txBody>
                  <a:tcPr/>
                </a:tc>
              </a:tr>
              <a:tr h="927627">
                <a:tc>
                  <a:txBody>
                    <a:bodyPr/>
                    <a:lstStyle/>
                    <a:p>
                      <a:r>
                        <a:rPr lang="ru-RU" sz="1400" dirty="0" smtClean="0"/>
                        <a:t>4. Наличие крупного </a:t>
                      </a:r>
                      <a:r>
                        <a:rPr lang="ru-RU" sz="1400" dirty="0" err="1" smtClean="0"/>
                        <a:t>бюджетообразующего</a:t>
                      </a:r>
                      <a:r>
                        <a:rPr lang="ru-RU" sz="1400" dirty="0" smtClean="0"/>
                        <a:t> предприятия ОАО «АСТЗ», предприятий АПК и малого бизнеса. Опыт реализации </a:t>
                      </a:r>
                      <a:r>
                        <a:rPr lang="ru-RU" sz="1400" dirty="0" err="1" smtClean="0"/>
                        <a:t>инвестпроектов</a:t>
                      </a:r>
                      <a:r>
                        <a:rPr lang="ru-RU" sz="1400" dirty="0" smtClean="0"/>
                        <a:t>.</a:t>
                      </a:r>
                      <a:endParaRPr lang="ru-RU" sz="1400" dirty="0">
                        <a:latin typeface="Times New Roman" pitchFamily="18" charset="0"/>
                        <a:cs typeface="Times New Roman" pitchFamily="18" charset="0"/>
                      </a:endParaRPr>
                    </a:p>
                  </a:txBody>
                  <a:tcPr/>
                </a:tc>
                <a:tc>
                  <a:txBody>
                    <a:bodyPr/>
                    <a:lstStyle/>
                    <a:p>
                      <a:r>
                        <a:rPr lang="ru-RU" sz="1400" dirty="0" smtClean="0"/>
                        <a:t>4.Недостаточное развитие инфраструктуры поддержки малого бизнеса.</a:t>
                      </a:r>
                      <a:endParaRPr lang="ru-RU" sz="1400" dirty="0">
                        <a:latin typeface="Times New Roman" pitchFamily="18" charset="0"/>
                        <a:cs typeface="Times New Roman" pitchFamily="18" charset="0"/>
                      </a:endParaRPr>
                    </a:p>
                  </a:txBody>
                  <a:tcPr/>
                </a:tc>
              </a:tr>
              <a:tr h="508699">
                <a:tc>
                  <a:txBody>
                    <a:bodyPr/>
                    <a:lstStyle/>
                    <a:p>
                      <a:r>
                        <a:rPr lang="ru-RU" sz="1400" dirty="0" smtClean="0"/>
                        <a:t>5. Достаточная обеспеченность объектами образования, спорта.</a:t>
                      </a:r>
                      <a:endParaRPr lang="ru-RU" sz="1400" dirty="0">
                        <a:latin typeface="Times New Roman" pitchFamily="18" charset="0"/>
                        <a:cs typeface="Times New Roman" pitchFamily="18" charset="0"/>
                      </a:endParaRPr>
                    </a:p>
                  </a:txBody>
                  <a:tcPr/>
                </a:tc>
                <a:tc>
                  <a:txBody>
                    <a:bodyPr/>
                    <a:lstStyle/>
                    <a:p>
                      <a:r>
                        <a:rPr lang="ru-RU" sz="1400" dirty="0" smtClean="0"/>
                        <a:t>5. Значительной износ коммунальной и энергетической инфраструктуры.</a:t>
                      </a:r>
                      <a:endParaRPr lang="ru-RU" sz="1400" dirty="0">
                        <a:latin typeface="Times New Roman" pitchFamily="18" charset="0"/>
                        <a:cs typeface="Times New Roman" pitchFamily="18" charset="0"/>
                      </a:endParaRPr>
                    </a:p>
                  </a:txBody>
                  <a:tcPr/>
                </a:tc>
              </a:tr>
              <a:tr h="927627">
                <a:tc>
                  <a:txBody>
                    <a:bodyPr/>
                    <a:lstStyle/>
                    <a:p>
                      <a:r>
                        <a:rPr lang="ru-RU" sz="1400" dirty="0" smtClean="0"/>
                        <a:t>6.Отсутствие задолженности градообразующего</a:t>
                      </a:r>
                      <a:r>
                        <a:rPr lang="ru-RU" sz="1400" baseline="0" dirty="0" smtClean="0"/>
                        <a:t> предприятия по платежам в бюджет, внебюджетные фонды и по выплате заработной платы.</a:t>
                      </a:r>
                      <a:endParaRPr lang="ru-RU" sz="1400" dirty="0">
                        <a:latin typeface="Times New Roman" pitchFamily="18" charset="0"/>
                        <a:cs typeface="Times New Roman" pitchFamily="18" charset="0"/>
                      </a:endParaRPr>
                    </a:p>
                  </a:txBody>
                  <a:tcPr/>
                </a:tc>
                <a:tc>
                  <a:txBody>
                    <a:bodyPr/>
                    <a:lstStyle/>
                    <a:p>
                      <a:r>
                        <a:rPr lang="ru-RU" sz="1400" dirty="0" smtClean="0"/>
                        <a:t>6. Наличие аварийного жилья, улично-дорожной сети, не отвечающей нормативным требованиям.</a:t>
                      </a:r>
                      <a:endParaRPr lang="ru-RU" sz="1400" dirty="0">
                        <a:latin typeface="Times New Roman" pitchFamily="18" charset="0"/>
                        <a:cs typeface="Times New Roman" pitchFamily="18" charset="0"/>
                      </a:endParaRPr>
                    </a:p>
                  </a:txBody>
                  <a:tcPr/>
                </a:tc>
              </a:tr>
              <a:tr h="927627">
                <a:tc>
                  <a:txBody>
                    <a:bodyPr/>
                    <a:lstStyle/>
                    <a:p>
                      <a:endParaRPr lang="ru-RU" sz="1400" dirty="0">
                        <a:latin typeface="Times New Roman" pitchFamily="18" charset="0"/>
                        <a:cs typeface="Times New Roman" pitchFamily="18" charset="0"/>
                      </a:endParaRPr>
                    </a:p>
                  </a:txBody>
                  <a:tcPr/>
                </a:tc>
                <a:tc>
                  <a:txBody>
                    <a:bodyPr/>
                    <a:lstStyle/>
                    <a:p>
                      <a:r>
                        <a:rPr lang="ru-RU" sz="1400" dirty="0" smtClean="0"/>
                        <a:t>7. Низкая доля собственных доходов в общем объеме доходов бюджета. Зависимость доходной части бюджета</a:t>
                      </a:r>
                      <a:r>
                        <a:rPr lang="ru-RU" sz="1400" baseline="0" dirty="0" smtClean="0"/>
                        <a:t> от налоговых платежей градообразующего предприятия.</a:t>
                      </a:r>
                      <a:endParaRPr lang="ru-RU" sz="1400" dirty="0">
                        <a:latin typeface="Times New Roman" pitchFamily="18" charset="0"/>
                        <a:cs typeface="Times New Roman" pitchFamily="18" charset="0"/>
                      </a:endParaRPr>
                    </a:p>
                  </a:txBody>
                  <a:tcPr/>
                </a:tc>
              </a:tr>
            </a:tbl>
          </a:graphicData>
        </a:graphic>
      </p:graphicFrame>
    </p:spTree>
    <p:extLst>
      <p:ext uri="{BB962C8B-B14F-4D97-AF65-F5344CB8AC3E}">
        <p14:creationId xmlns:p14="http://schemas.microsoft.com/office/powerpoint/2010/main" val="32440185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2928" y="836712"/>
            <a:ext cx="8897032" cy="1024102"/>
          </a:xfrm>
        </p:spPr>
        <p:txBody>
          <a:bodyPr>
            <a:noAutofit/>
          </a:bodyPr>
          <a:lstStyle/>
          <a:p>
            <a:pPr algn="ctr"/>
            <a:r>
              <a:rPr lang="ru-RU" sz="4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Реализация мероприятий для</a:t>
            </a:r>
            <a:br>
              <a:rPr lang="ru-RU" sz="4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ru-RU" sz="4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развития моногорода </a:t>
            </a:r>
            <a:endParaRPr lang="ru-RU"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67456" y="1860814"/>
            <a:ext cx="9076544" cy="4997185"/>
          </a:xfrm>
        </p:spPr>
        <p:txBody>
          <a:bodyPr>
            <a:normAutofit fontScale="85000" lnSpcReduction="20000"/>
          </a:bodyPr>
          <a:lstStyle/>
          <a:p>
            <a:pPr algn="just"/>
            <a:r>
              <a:rPr lang="ru-RU" dirty="0" smtClean="0">
                <a:latin typeface="Times New Roman" panose="02020603050405020304" pitchFamily="18" charset="0"/>
                <a:cs typeface="Times New Roman" panose="02020603050405020304" pitchFamily="18" charset="0"/>
              </a:rPr>
              <a:t>Реализация </a:t>
            </a:r>
            <a:r>
              <a:rPr lang="ru-RU" u="sng" dirty="0" smtClean="0">
                <a:latin typeface="Times New Roman" panose="02020603050405020304" pitchFamily="18" charset="0"/>
                <a:cs typeface="Times New Roman" panose="02020603050405020304" pitchFamily="18" charset="0"/>
              </a:rPr>
              <a:t>на </a:t>
            </a:r>
            <a:r>
              <a:rPr lang="ru-RU" u="sng" dirty="0">
                <a:latin typeface="Times New Roman" panose="02020603050405020304" pitchFamily="18" charset="0"/>
                <a:cs typeface="Times New Roman" panose="02020603050405020304" pitchFamily="18" charset="0"/>
              </a:rPr>
              <a:t>ОАО «АСТЗ» </a:t>
            </a:r>
            <a:r>
              <a:rPr lang="ru-RU" u="sng" dirty="0" smtClean="0">
                <a:latin typeface="Times New Roman" panose="02020603050405020304" pitchFamily="18" charset="0"/>
                <a:cs typeface="Times New Roman" panose="02020603050405020304" pitchFamily="18" charset="0"/>
              </a:rPr>
              <a:t>два </a:t>
            </a:r>
            <a:r>
              <a:rPr lang="ru-RU" u="sng" dirty="0">
                <a:latin typeface="Times New Roman" panose="02020603050405020304" pitchFamily="18" charset="0"/>
                <a:cs typeface="Times New Roman" panose="02020603050405020304" pitchFamily="18" charset="0"/>
              </a:rPr>
              <a:t>инвестиционных проекта</a:t>
            </a:r>
            <a:r>
              <a:rPr lang="ru-RU" dirty="0">
                <a:latin typeface="Times New Roman" panose="02020603050405020304" pitchFamily="18" charset="0"/>
                <a:cs typeface="Times New Roman" panose="02020603050405020304" pitchFamily="18" charset="0"/>
              </a:rPr>
              <a:t>: «Реконструкция и техническое перевооружение здания цеха №4» и «Программа перевооружения ОАО «</a:t>
            </a:r>
            <a:r>
              <a:rPr lang="ru-RU" dirty="0" err="1">
                <a:latin typeface="Times New Roman" panose="02020603050405020304" pitchFamily="18" charset="0"/>
                <a:cs typeface="Times New Roman" panose="02020603050405020304" pitchFamily="18" charset="0"/>
              </a:rPr>
              <a:t>Ардатовский</a:t>
            </a:r>
            <a:r>
              <a:rPr lang="ru-RU" dirty="0">
                <a:latin typeface="Times New Roman" panose="02020603050405020304" pitchFamily="18" charset="0"/>
                <a:cs typeface="Times New Roman" panose="02020603050405020304" pitchFamily="18" charset="0"/>
              </a:rPr>
              <a:t> светотехнический завод» для массового производства полупроводниковых осветительных приборов с  LED источниками света</a:t>
            </a:r>
            <a:r>
              <a:rPr lang="ru-RU" dirty="0" smtClean="0">
                <a:latin typeface="Times New Roman" panose="02020603050405020304" pitchFamily="18" charset="0"/>
                <a:cs typeface="Times New Roman" panose="02020603050405020304" pitchFamily="18" charset="0"/>
              </a:rPr>
              <a:t>». </a:t>
            </a:r>
          </a:p>
          <a:p>
            <a:pPr algn="just"/>
            <a:r>
              <a:rPr lang="ru-RU" u="sng" dirty="0" smtClean="0">
                <a:latin typeface="Times New Roman" panose="02020603050405020304" pitchFamily="18" charset="0"/>
                <a:cs typeface="Times New Roman" panose="02020603050405020304" pitchFamily="18" charset="0"/>
              </a:rPr>
              <a:t>Завершено </a:t>
            </a:r>
            <a:r>
              <a:rPr lang="ru-RU" u="sng" dirty="0">
                <a:latin typeface="Times New Roman" panose="02020603050405020304" pitchFamily="18" charset="0"/>
                <a:cs typeface="Times New Roman" panose="02020603050405020304" pitchFamily="18" charset="0"/>
              </a:rPr>
              <a:t>строительство 16 </a:t>
            </a:r>
            <a:r>
              <a:rPr lang="ru-RU" u="sng" dirty="0" err="1">
                <a:latin typeface="Times New Roman" panose="02020603050405020304" pitchFamily="18" charset="0"/>
                <a:cs typeface="Times New Roman" panose="02020603050405020304" pitchFamily="18" charset="0"/>
              </a:rPr>
              <a:t>кв.жилого</a:t>
            </a:r>
            <a:r>
              <a:rPr lang="ru-RU" u="sng" dirty="0">
                <a:latin typeface="Times New Roman" panose="02020603050405020304" pitchFamily="18" charset="0"/>
                <a:cs typeface="Times New Roman" panose="02020603050405020304" pitchFamily="18" charset="0"/>
              </a:rPr>
              <a:t> дома</a:t>
            </a:r>
            <a:r>
              <a:rPr lang="ru-RU" dirty="0">
                <a:latin typeface="Times New Roman" panose="02020603050405020304" pitchFamily="18" charset="0"/>
                <a:cs typeface="Times New Roman" panose="02020603050405020304" pitchFamily="18" charset="0"/>
              </a:rPr>
              <a:t>, общей площадью 563 </a:t>
            </a:r>
            <a:r>
              <a:rPr lang="ru-RU" dirty="0" err="1">
                <a:latin typeface="Times New Roman" panose="02020603050405020304" pitchFamily="18" charset="0"/>
                <a:cs typeface="Times New Roman" panose="02020603050405020304" pitchFamily="18" charset="0"/>
              </a:rPr>
              <a:t>кв.м</a:t>
            </a:r>
            <a:r>
              <a:rPr lang="ru-RU" dirty="0">
                <a:latin typeface="Times New Roman" panose="02020603050405020304" pitchFamily="18" charset="0"/>
                <a:cs typeface="Times New Roman" panose="02020603050405020304" pitchFamily="18" charset="0"/>
              </a:rPr>
              <a:t> в рамках программы «Переселение граждан из ветхого и аварийного жилого фонда», переселено 32 человека, освоено 19626 </a:t>
            </a:r>
            <a:r>
              <a:rPr lang="ru-RU" dirty="0" err="1">
                <a:latin typeface="Times New Roman" panose="02020603050405020304" pitchFamily="18" charset="0"/>
                <a:cs typeface="Times New Roman" panose="02020603050405020304" pitchFamily="18" charset="0"/>
              </a:rPr>
              <a:t>тыс.руб</a:t>
            </a:r>
            <a:r>
              <a:rPr lang="ru-RU" dirty="0">
                <a:latin typeface="Times New Roman" panose="02020603050405020304" pitchFamily="18" charset="0"/>
                <a:cs typeface="Times New Roman" panose="02020603050405020304" pitchFamily="18" charset="0"/>
              </a:rPr>
              <a:t>.</a:t>
            </a:r>
          </a:p>
          <a:p>
            <a:pPr algn="just"/>
            <a:r>
              <a:rPr lang="ru-RU" u="sng" dirty="0" smtClean="0">
                <a:latin typeface="Times New Roman" panose="02020603050405020304" pitchFamily="18" charset="0"/>
                <a:cs typeface="Times New Roman" panose="02020603050405020304" pitchFamily="18" charset="0"/>
              </a:rPr>
              <a:t>В рамках муниципальной программы «Устойчивое развитие сельских территорий»</a:t>
            </a:r>
            <a:r>
              <a:rPr lang="ru-RU" dirty="0" smtClean="0">
                <a:latin typeface="Times New Roman" panose="02020603050405020304" pitchFamily="18" charset="0"/>
                <a:cs typeface="Times New Roman" panose="02020603050405020304" pitchFamily="18" charset="0"/>
              </a:rPr>
              <a:t> на </a:t>
            </a:r>
            <a:r>
              <a:rPr lang="ru-RU" dirty="0">
                <a:latin typeface="Times New Roman" panose="02020603050405020304" pitchFamily="18" charset="0"/>
                <a:cs typeface="Times New Roman" panose="02020603050405020304" pitchFamily="18" charset="0"/>
              </a:rPr>
              <a:t>2014-2017 годы и на период до 2020 года в </a:t>
            </a:r>
            <a:r>
              <a:rPr lang="ru-RU" dirty="0" err="1">
                <a:latin typeface="Times New Roman" panose="02020603050405020304" pitchFamily="18" charset="0"/>
                <a:cs typeface="Times New Roman" panose="02020603050405020304" pitchFamily="18" charset="0"/>
              </a:rPr>
              <a:t>Ардатовском</a:t>
            </a:r>
            <a:r>
              <a:rPr lang="ru-RU" dirty="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rPr>
              <a:t>муниципальном </a:t>
            </a:r>
            <a:r>
              <a:rPr lang="ru-RU" dirty="0">
                <a:latin typeface="Times New Roman" panose="02020603050405020304" pitchFamily="18" charset="0"/>
                <a:cs typeface="Times New Roman" panose="02020603050405020304" pitchFamily="18" charset="0"/>
              </a:rPr>
              <a:t>районе» </a:t>
            </a:r>
            <a:r>
              <a:rPr lang="ru-RU" u="sng" dirty="0">
                <a:latin typeface="Times New Roman" panose="02020603050405020304" pitchFamily="18" charset="0"/>
                <a:cs typeface="Times New Roman" panose="02020603050405020304" pitchFamily="18" charset="0"/>
              </a:rPr>
              <a:t>2 семьи получили социальную выплату  </a:t>
            </a:r>
            <a:r>
              <a:rPr lang="ru-RU" dirty="0">
                <a:latin typeface="Times New Roman" panose="02020603050405020304" pitchFamily="18" charset="0"/>
                <a:cs typeface="Times New Roman" panose="02020603050405020304" pitchFamily="18" charset="0"/>
              </a:rPr>
              <a:t>в размере 2382 </a:t>
            </a:r>
            <a:r>
              <a:rPr lang="ru-RU" dirty="0" err="1">
                <a:latin typeface="Times New Roman" panose="02020603050405020304" pitchFamily="18" charset="0"/>
                <a:cs typeface="Times New Roman" panose="02020603050405020304" pitchFamily="18" charset="0"/>
              </a:rPr>
              <a:t>тыс.рублей</a:t>
            </a:r>
            <a:r>
              <a:rPr lang="ru-RU" dirty="0">
                <a:latin typeface="Times New Roman" panose="02020603050405020304" pitchFamily="18" charset="0"/>
                <a:cs typeface="Times New Roman" panose="02020603050405020304" pitchFamily="18" charset="0"/>
              </a:rPr>
              <a:t>.</a:t>
            </a:r>
          </a:p>
          <a:p>
            <a:pPr algn="just"/>
            <a:r>
              <a:rPr lang="ru-RU" dirty="0" smtClean="0">
                <a:latin typeface="Times New Roman" panose="02020603050405020304" pitchFamily="18" charset="0"/>
                <a:cs typeface="Times New Roman" panose="02020603050405020304" pitchFamily="18" charset="0"/>
              </a:rPr>
              <a:t>В </a:t>
            </a:r>
            <a:r>
              <a:rPr lang="ru-RU" dirty="0">
                <a:latin typeface="Times New Roman" panose="02020603050405020304" pitchFamily="18" charset="0"/>
                <a:cs typeface="Times New Roman" panose="02020603050405020304" pitchFamily="18" charset="0"/>
              </a:rPr>
              <a:t>рамках программы «Развитие водохозяйственного комплекса в 2012-2020 годы» в 2017 году </a:t>
            </a:r>
            <a:r>
              <a:rPr lang="ru-RU" u="sng" dirty="0">
                <a:latin typeface="Times New Roman" panose="02020603050405020304" pitchFamily="18" charset="0"/>
                <a:cs typeface="Times New Roman" panose="02020603050405020304" pitchFamily="18" charset="0"/>
              </a:rPr>
              <a:t>продолжится капитальный ремонт гидротехнического сооружения на </a:t>
            </a:r>
            <a:r>
              <a:rPr lang="ru-RU" u="sng" dirty="0" err="1">
                <a:latin typeface="Times New Roman" panose="02020603050405020304" pitchFamily="18" charset="0"/>
                <a:cs typeface="Times New Roman" panose="02020603050405020304" pitchFamily="18" charset="0"/>
              </a:rPr>
              <a:t>р.Алатырь</a:t>
            </a:r>
            <a:r>
              <a:rPr lang="ru-RU" dirty="0">
                <a:latin typeface="Times New Roman" panose="02020603050405020304" pitchFamily="18" charset="0"/>
                <a:cs typeface="Times New Roman" panose="02020603050405020304" pitchFamily="18" charset="0"/>
              </a:rPr>
              <a:t> (за 2016 год освоено 4641 </a:t>
            </a:r>
            <a:r>
              <a:rPr lang="ru-RU" dirty="0" err="1">
                <a:latin typeface="Times New Roman" panose="02020603050405020304" pitchFamily="18" charset="0"/>
                <a:cs typeface="Times New Roman" panose="02020603050405020304" pitchFamily="18" charset="0"/>
              </a:rPr>
              <a:t>тыс.руб</a:t>
            </a:r>
            <a:r>
              <a:rPr lang="ru-RU" dirty="0">
                <a:latin typeface="Times New Roman" panose="02020603050405020304" pitchFamily="18" charset="0"/>
                <a:cs typeface="Times New Roman" panose="02020603050405020304" pitchFamily="18" charset="0"/>
              </a:rPr>
              <a:t>).</a:t>
            </a:r>
          </a:p>
          <a:p>
            <a:endParaRPr lang="ru-RU" dirty="0"/>
          </a:p>
        </p:txBody>
      </p:sp>
    </p:spTree>
    <p:extLst>
      <p:ext uri="{BB962C8B-B14F-4D97-AF65-F5344CB8AC3E}">
        <p14:creationId xmlns:p14="http://schemas.microsoft.com/office/powerpoint/2010/main" val="5127381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11560" y="889844"/>
            <a:ext cx="8280920" cy="4524315"/>
          </a:xfrm>
          <a:prstGeom prst="rect">
            <a:avLst/>
          </a:prstGeom>
        </p:spPr>
        <p:txBody>
          <a:bodyPr wrap="square">
            <a:spAutoFit/>
          </a:bodyPr>
          <a:lstStyle/>
          <a:p>
            <a:pPr algn="just"/>
            <a:r>
              <a:rPr lang="ru-RU" sz="2400" dirty="0" smtClean="0">
                <a:latin typeface="Times New Roman" pitchFamily="18" charset="0"/>
                <a:cs typeface="Times New Roman" pitchFamily="18" charset="0"/>
              </a:rPr>
              <a:t>        Из </a:t>
            </a:r>
            <a:r>
              <a:rPr lang="ru-RU" sz="2400" dirty="0">
                <a:latin typeface="Times New Roman" panose="02020603050405020304" pitchFamily="18" charset="0"/>
                <a:cs typeface="Times New Roman" panose="02020603050405020304" pitchFamily="18" charset="0"/>
              </a:rPr>
              <a:t>всего перечисленного видно, что </a:t>
            </a:r>
            <a:r>
              <a:rPr lang="ru-RU" sz="2400" dirty="0" err="1" smtClean="0">
                <a:latin typeface="Times New Roman" panose="02020603050405020304" pitchFamily="18" charset="0"/>
                <a:cs typeface="Times New Roman" panose="02020603050405020304" pitchFamily="18" charset="0"/>
              </a:rPr>
              <a:t>р.п</a:t>
            </a:r>
            <a:r>
              <a:rPr lang="ru-RU" sz="2400" dirty="0">
                <a:latin typeface="Times New Roman" panose="02020603050405020304" pitchFamily="18" charset="0"/>
                <a:cs typeface="Times New Roman" panose="02020603050405020304" pitchFamily="18" charset="0"/>
              </a:rPr>
              <a:t>. Тургенево – </a:t>
            </a:r>
            <a:r>
              <a:rPr lang="ru-RU" sz="2400" dirty="0" smtClean="0">
                <a:latin typeface="Times New Roman" panose="02020603050405020304" pitchFamily="18" charset="0"/>
                <a:cs typeface="Times New Roman" panose="02020603050405020304" pitchFamily="18" charset="0"/>
              </a:rPr>
              <a:t>промышленно-экономическое </a:t>
            </a:r>
            <a:r>
              <a:rPr lang="ru-RU" sz="2400" dirty="0">
                <a:latin typeface="Times New Roman" panose="02020603050405020304" pitchFamily="18" charset="0"/>
                <a:cs typeface="Times New Roman" panose="02020603050405020304" pitchFamily="18" charset="0"/>
              </a:rPr>
              <a:t>поселение. </a:t>
            </a:r>
          </a:p>
          <a:p>
            <a:pPr algn="just"/>
            <a:r>
              <a:rPr lang="ru-RU" sz="2400" dirty="0">
                <a:latin typeface="Times New Roman" panose="02020603050405020304" pitchFamily="18" charset="0"/>
                <a:cs typeface="Times New Roman" panose="02020603050405020304" pitchFamily="18" charset="0"/>
              </a:rPr>
              <a:t>     </a:t>
            </a:r>
            <a:r>
              <a:rPr lang="ru-RU" sz="2400" dirty="0" smtClean="0">
                <a:latin typeface="Times New Roman" panose="02020603050405020304" pitchFamily="18" charset="0"/>
                <a:cs typeface="Times New Roman" panose="02020603050405020304" pitchFamily="18" charset="0"/>
              </a:rPr>
              <a:t>Его </a:t>
            </a:r>
            <a:r>
              <a:rPr lang="ru-RU" sz="2400" dirty="0">
                <a:latin typeface="Times New Roman" panose="02020603050405020304" pitchFamily="18" charset="0"/>
                <a:cs typeface="Times New Roman" panose="02020603050405020304" pitchFamily="18" charset="0"/>
              </a:rPr>
              <a:t>экономика не стоит на месте, развивается и движется вперед не смотря на очень сложную экономическую ситуацию в стране. </a:t>
            </a:r>
          </a:p>
          <a:p>
            <a:pPr algn="just"/>
            <a:r>
              <a:rPr lang="ru-RU" sz="2400" dirty="0">
                <a:latin typeface="Times New Roman" panose="02020603050405020304" pitchFamily="18" charset="0"/>
                <a:cs typeface="Times New Roman" panose="02020603050405020304" pitchFamily="18" charset="0"/>
              </a:rPr>
              <a:t>     </a:t>
            </a:r>
            <a:r>
              <a:rPr lang="ru-RU" sz="2400" dirty="0" smtClean="0">
                <a:latin typeface="Times New Roman" panose="02020603050405020304" pitchFamily="18" charset="0"/>
                <a:cs typeface="Times New Roman" panose="02020603050405020304" pitchFamily="18" charset="0"/>
              </a:rPr>
              <a:t>Хотелось </a:t>
            </a:r>
            <a:r>
              <a:rPr lang="ru-RU" sz="2400" dirty="0">
                <a:latin typeface="Times New Roman" panose="02020603050405020304" pitchFamily="18" charset="0"/>
                <a:cs typeface="Times New Roman" panose="02020603050405020304" pitchFamily="18" charset="0"/>
              </a:rPr>
              <a:t>бы надеяться на </a:t>
            </a:r>
            <a:r>
              <a:rPr lang="ru-RU" sz="2400" dirty="0" smtClean="0">
                <a:latin typeface="Times New Roman" panose="02020603050405020304" pitchFamily="18" charset="0"/>
                <a:cs typeface="Times New Roman" panose="02020603050405020304" pitchFamily="18" charset="0"/>
              </a:rPr>
              <a:t>государственную поддержку при формировании инвестиционной </a:t>
            </a:r>
            <a:r>
              <a:rPr lang="ru-RU" sz="2400" dirty="0">
                <a:latin typeface="Times New Roman" panose="02020603050405020304" pitchFamily="18" charset="0"/>
                <a:cs typeface="Times New Roman" panose="02020603050405020304" pitchFamily="18" charset="0"/>
              </a:rPr>
              <a:t>привлекательности, проведение технической модернизации, </a:t>
            </a:r>
            <a:r>
              <a:rPr lang="ru-RU" sz="2400" dirty="0" smtClean="0">
                <a:latin typeface="Times New Roman" panose="02020603050405020304" pitchFamily="18" charset="0"/>
                <a:cs typeface="Times New Roman" panose="02020603050405020304" pitchFamily="18" charset="0"/>
              </a:rPr>
              <a:t>и создание </a:t>
            </a:r>
            <a:r>
              <a:rPr lang="ru-RU" sz="2400" dirty="0">
                <a:latin typeface="Times New Roman" panose="02020603050405020304" pitchFamily="18" charset="0"/>
                <a:cs typeface="Times New Roman" panose="02020603050405020304" pitchFamily="18" charset="0"/>
              </a:rPr>
              <a:t>современных производств, которые в свое время приведут к обеспечению социальной стабильности и устойчивому развитию  нашего поселения.</a:t>
            </a:r>
          </a:p>
          <a:p>
            <a:pPr algn="just"/>
            <a:r>
              <a:rPr lang="ru-RU" sz="2400" dirty="0">
                <a:latin typeface="Times New Roman" panose="02020603050405020304" pitchFamily="18" charset="0"/>
                <a:cs typeface="Times New Roman" panose="02020603050405020304" pitchFamily="18" charset="0"/>
              </a:rPr>
              <a:t>             Это мой поселок и я им очень горжусь!</a:t>
            </a:r>
          </a:p>
        </p:txBody>
      </p:sp>
    </p:spTree>
    <p:extLst>
      <p:ext uri="{BB962C8B-B14F-4D97-AF65-F5344CB8AC3E}">
        <p14:creationId xmlns:p14="http://schemas.microsoft.com/office/powerpoint/2010/main" val="281177158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863</TotalTime>
  <Words>1066</Words>
  <Application>Microsoft Office PowerPoint</Application>
  <PresentationFormat>Экран (4:3)</PresentationFormat>
  <Paragraphs>107</Paragraphs>
  <Slides>23</Slides>
  <Notes>4</Notes>
  <HiddenSlides>0</HiddenSlides>
  <MMClips>0</MMClips>
  <ScaleCrop>false</ScaleCrop>
  <HeadingPairs>
    <vt:vector size="4" baseType="variant">
      <vt:variant>
        <vt:lpstr>Тема</vt:lpstr>
      </vt:variant>
      <vt:variant>
        <vt:i4>1</vt:i4>
      </vt:variant>
      <vt:variant>
        <vt:lpstr>Заголовки слайдов</vt:lpstr>
      </vt:variant>
      <vt:variant>
        <vt:i4>23</vt:i4>
      </vt:variant>
    </vt:vector>
  </HeadingPairs>
  <TitlesOfParts>
    <vt:vector size="24" baseType="lpstr">
      <vt:lpstr>Поток</vt:lpstr>
      <vt:lpstr>    Республика Мордовия Ардатовский муниципальный район  р. п. Тургенево </vt:lpstr>
      <vt:lpstr>Местоположение р.п. Тургенево</vt:lpstr>
      <vt:lpstr>Презентация PowerPoint</vt:lpstr>
      <vt:lpstr>НАСЕЛЕНИЕ</vt:lpstr>
      <vt:lpstr>Структура населения </vt:lpstr>
      <vt:lpstr>Показатели занятости населения</vt:lpstr>
      <vt:lpstr>Инфраструктура</vt:lpstr>
      <vt:lpstr>ОАО « АСТЗ» –  градообразующее предприятие</vt:lpstr>
      <vt:lpstr>Животноводство-  одна из основных отраслей экономики</vt:lpstr>
      <vt:lpstr>Учреждения социальной инфраструктуры</vt:lpstr>
      <vt:lpstr>Объекты образования</vt:lpstr>
      <vt:lpstr>Культурно-досуговые учреждения</vt:lpstr>
      <vt:lpstr>Культурно- массовые мероприятия</vt:lpstr>
      <vt:lpstr>Жилищно- коммунальное хозяйство</vt:lpstr>
      <vt:lpstr>Предприятия малого бизнеса</vt:lpstr>
      <vt:lpstr>ИП Писяев В.И. – представитель  малого бизнеса</vt:lpstr>
      <vt:lpstr>Историко-культурные ценности</vt:lpstr>
      <vt:lpstr>Памятники</vt:lpstr>
      <vt:lpstr>Строительство нового жилья</vt:lpstr>
      <vt:lpstr>Переселение из ветхого и аварийного жилого фонда</vt:lpstr>
      <vt:lpstr>Анализ социально-экономической ситуации</vt:lpstr>
      <vt:lpstr>Реализация мероприятий для  развития моногорода </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МЕСТОРАСПОЛОЖЕНИЕ  Р.П. ТУРГЕНЕВО</dc:title>
  <dc:creator>1</dc:creator>
  <cp:lastModifiedBy>1</cp:lastModifiedBy>
  <cp:revision>107</cp:revision>
  <dcterms:created xsi:type="dcterms:W3CDTF">2017-03-15T04:28:29Z</dcterms:created>
  <dcterms:modified xsi:type="dcterms:W3CDTF">2017-04-11T05:17:56Z</dcterms:modified>
</cp:coreProperties>
</file>