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8"/>
  </p:notesMasterIdLst>
  <p:handoutMasterIdLst>
    <p:handoutMasterId r:id="rId19"/>
  </p:handoutMasterIdLst>
  <p:sldIdLst>
    <p:sldId id="290" r:id="rId2"/>
    <p:sldId id="289" r:id="rId3"/>
    <p:sldId id="283" r:id="rId4"/>
    <p:sldId id="285" r:id="rId5"/>
    <p:sldId id="302" r:id="rId6"/>
    <p:sldId id="291" r:id="rId7"/>
    <p:sldId id="292" r:id="rId8"/>
    <p:sldId id="293" r:id="rId9"/>
    <p:sldId id="303" r:id="rId10"/>
    <p:sldId id="301" r:id="rId11"/>
    <p:sldId id="286" r:id="rId12"/>
    <p:sldId id="295" r:id="rId13"/>
    <p:sldId id="300" r:id="rId14"/>
    <p:sldId id="288" r:id="rId15"/>
    <p:sldId id="278" r:id="rId16"/>
    <p:sldId id="269" r:id="rId17"/>
  </p:sldIdLst>
  <p:sldSz cx="9144000" cy="6858000" type="screen4x3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4D4D"/>
    <a:srgbClr val="F37065"/>
    <a:srgbClr val="0072BC"/>
    <a:srgbClr val="F8A8A2"/>
    <a:srgbClr val="ABC8E7"/>
    <a:srgbClr val="89B1DE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94639" autoAdjust="0"/>
  </p:normalViewPr>
  <p:slideViewPr>
    <p:cSldViewPr>
      <p:cViewPr>
        <p:scale>
          <a:sx n="100" d="100"/>
          <a:sy n="100" d="100"/>
        </p:scale>
        <p:origin x="-990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798" y="-84"/>
      </p:cViewPr>
      <p:guideLst>
        <p:guide orient="horz" pos="3127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5E8DF9-96AD-40EC-A4F7-330BA3FBA682}" type="datetimeFigureOut">
              <a:rPr lang="ru-RU" smtClean="0"/>
              <a:t>14.08.2018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42E62C-C6BF-45BF-91ED-7AF723EFCF2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46433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CE75FA7-844E-429E-8096-05F75DD867F9}" type="datetimeFigureOut">
              <a:rPr lang="ru-RU" smtClean="0"/>
              <a:t>14.08.2018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718AF1-EC64-417C-8C72-3FD2D4B38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4202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718AF1-EC64-417C-8C72-3FD2D4B387B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38954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екстово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Название слайда, шрифт </a:t>
            </a:r>
            <a:r>
              <a:rPr lang="ru-RU" dirty="0" err="1" smtClean="0"/>
              <a:t>Arial</a:t>
            </a:r>
            <a:r>
              <a:rPr lang="ru-RU" dirty="0" smtClean="0"/>
              <a:t>, 2</a:t>
            </a:r>
            <a:r>
              <a:rPr lang="en-US" dirty="0" smtClean="0"/>
              <a:t>4</a:t>
            </a:r>
            <a:r>
              <a:rPr lang="ru-RU" dirty="0" smtClean="0"/>
              <a:t> </a:t>
            </a:r>
            <a:r>
              <a:rPr lang="ru-RU" dirty="0" err="1" smtClean="0"/>
              <a:t>пт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57200" y="1412776"/>
            <a:ext cx="7715200" cy="4680519"/>
          </a:xfrm>
        </p:spPr>
        <p:txBody>
          <a:bodyPr/>
          <a:lstStyle>
            <a:lvl1pPr>
              <a:defRPr/>
            </a:lvl1pPr>
          </a:lstStyle>
          <a:p>
            <a:pPr>
              <a:lnSpc>
                <a:spcPct val="150000"/>
              </a:lnSpc>
              <a:spcBef>
                <a:spcPts val="1800"/>
              </a:spcBef>
            </a:pP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Текст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446074D7-7B97-4C60-B38F-D77E1B39E885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0024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Типы булитов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57200" y="1412776"/>
            <a:ext cx="7715200" cy="4680519"/>
          </a:xfrm>
        </p:spPr>
        <p:txBody>
          <a:bodyPr/>
          <a:lstStyle>
            <a:lvl1pPr marL="0" indent="0">
              <a:buFont typeface="Arial" pitchFamily="34" charset="0"/>
              <a:buNone/>
              <a:defRPr sz="1400" baseline="0"/>
            </a:lvl1pPr>
            <a:lvl2pPr marL="742950" indent="-285750">
              <a:buFont typeface="Arial" pitchFamily="34" charset="0"/>
              <a:buChar char="►"/>
              <a:defRPr sz="1400"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  <a:lvl6pPr marL="2286000" indent="0">
              <a:buNone/>
              <a:defRPr/>
            </a:lvl6pPr>
          </a:lstStyle>
          <a:p>
            <a:pPr lvl="0"/>
            <a:r>
              <a:rPr lang="ru-RU" dirty="0" smtClean="0"/>
              <a:t>Типы </a:t>
            </a:r>
            <a:r>
              <a:rPr lang="ru-RU" dirty="0" err="1" smtClean="0"/>
              <a:t>булитов</a:t>
            </a:r>
            <a:endParaRPr lang="ru-RU" dirty="0" smtClean="0"/>
          </a:p>
          <a:p>
            <a:pPr lvl="1"/>
            <a:r>
              <a:rPr lang="ru-RU" dirty="0" smtClean="0"/>
              <a:t>Первый уровень</a:t>
            </a:r>
          </a:p>
          <a:p>
            <a:pPr lvl="2"/>
            <a:r>
              <a:rPr lang="ru-RU" dirty="0" smtClean="0"/>
              <a:t>Второй уровень</a:t>
            </a:r>
          </a:p>
          <a:p>
            <a:pPr lvl="3"/>
            <a:r>
              <a:rPr lang="ru-RU" dirty="0" smtClean="0"/>
              <a:t>Третий уровень</a:t>
            </a:r>
          </a:p>
          <a:p>
            <a:pPr lvl="4"/>
            <a:r>
              <a:rPr lang="ru-RU" dirty="0" smtClean="0"/>
              <a:t>Четвертый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C01A9621-8A2F-4758-BDC8-0E9D01EDB1AD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7892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Заключите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2771800" y="1340768"/>
            <a:ext cx="4464496" cy="4752527"/>
          </a:xfrm>
        </p:spPr>
        <p:txBody>
          <a:bodyPr lIns="0" tIns="0" rIns="0" bIns="0" anchor="t">
            <a:no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Заключительный текст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332621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3203848" y="2895079"/>
            <a:ext cx="4032448" cy="1470025"/>
          </a:xfrm>
        </p:spPr>
        <p:txBody>
          <a:bodyPr lIns="0" tIns="0" rIns="0" bIns="0" anchor="t">
            <a:no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презентации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 2</a:t>
            </a:r>
            <a:r>
              <a:rPr lang="en-US" dirty="0" smtClean="0"/>
              <a:t>4</a:t>
            </a:r>
            <a:r>
              <a:rPr lang="ru-RU" dirty="0" smtClean="0"/>
              <a:t> пт.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3203848" y="4509120"/>
            <a:ext cx="4032448" cy="103252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 15 пт.</a:t>
            </a:r>
          </a:p>
        </p:txBody>
      </p:sp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476672"/>
            <a:ext cx="3590921" cy="1005458"/>
          </a:xfrm>
          <a:prstGeom prst="rect">
            <a:avLst/>
          </a:prstGeom>
        </p:spPr>
      </p:pic>
      <p:sp>
        <p:nvSpPr>
          <p:cNvPr id="22" name="Объект 2"/>
          <p:cNvSpPr>
            <a:spLocks noGrp="1"/>
          </p:cNvSpPr>
          <p:nvPr>
            <p:ph idx="13" hasCustomPrompt="1"/>
          </p:nvPr>
        </p:nvSpPr>
        <p:spPr>
          <a:xfrm>
            <a:off x="3203848" y="6237312"/>
            <a:ext cx="4032448" cy="288032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ДД.ММ.ГГГГ</a:t>
            </a:r>
          </a:p>
        </p:txBody>
      </p:sp>
    </p:spTree>
    <p:extLst>
      <p:ext uri="{BB962C8B-B14F-4D97-AF65-F5344CB8AC3E}">
        <p14:creationId xmlns:p14="http://schemas.microsoft.com/office/powerpoint/2010/main" val="9126239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олилиния 7"/>
          <p:cNvSpPr/>
          <p:nvPr userDrawn="1"/>
        </p:nvSpPr>
        <p:spPr>
          <a:xfrm>
            <a:off x="3890075" y="1"/>
            <a:ext cx="5253925" cy="6857999"/>
          </a:xfrm>
          <a:custGeom>
            <a:avLst/>
            <a:gdLst>
              <a:gd name="connsiteX0" fmla="*/ 286718 w 5253925"/>
              <a:gd name="connsiteY0" fmla="*/ 0 h 6873498"/>
              <a:gd name="connsiteX1" fmla="*/ 5253925 w 5253925"/>
              <a:gd name="connsiteY1" fmla="*/ 0 h 6873498"/>
              <a:gd name="connsiteX2" fmla="*/ 5253925 w 5253925"/>
              <a:gd name="connsiteY2" fmla="*/ 6873498 h 6873498"/>
              <a:gd name="connsiteX3" fmla="*/ 0 w 5253925"/>
              <a:gd name="connsiteY3" fmla="*/ 6873498 h 6873498"/>
              <a:gd name="connsiteX4" fmla="*/ 1108128 w 5253925"/>
              <a:gd name="connsiteY4" fmla="*/ 2084522 h 6873498"/>
              <a:gd name="connsiteX5" fmla="*/ 286718 w 5253925"/>
              <a:gd name="connsiteY5" fmla="*/ 0 h 6873498"/>
              <a:gd name="connsiteX0" fmla="*/ 294467 w 5253925"/>
              <a:gd name="connsiteY0" fmla="*/ 15499 h 6873498"/>
              <a:gd name="connsiteX1" fmla="*/ 5253925 w 5253925"/>
              <a:gd name="connsiteY1" fmla="*/ 0 h 6873498"/>
              <a:gd name="connsiteX2" fmla="*/ 5253925 w 5253925"/>
              <a:gd name="connsiteY2" fmla="*/ 6873498 h 6873498"/>
              <a:gd name="connsiteX3" fmla="*/ 0 w 5253925"/>
              <a:gd name="connsiteY3" fmla="*/ 6873498 h 6873498"/>
              <a:gd name="connsiteX4" fmla="*/ 1108128 w 5253925"/>
              <a:gd name="connsiteY4" fmla="*/ 2084522 h 6873498"/>
              <a:gd name="connsiteX5" fmla="*/ 294467 w 5253925"/>
              <a:gd name="connsiteY5" fmla="*/ 15499 h 6873498"/>
              <a:gd name="connsiteX0" fmla="*/ 294467 w 5253925"/>
              <a:gd name="connsiteY0" fmla="*/ 0 h 6857999"/>
              <a:gd name="connsiteX1" fmla="*/ 5114440 w 5253925"/>
              <a:gd name="connsiteY1" fmla="*/ 193728 h 6857999"/>
              <a:gd name="connsiteX2" fmla="*/ 5253925 w 5253925"/>
              <a:gd name="connsiteY2" fmla="*/ 6857999 h 6857999"/>
              <a:gd name="connsiteX3" fmla="*/ 0 w 5253925"/>
              <a:gd name="connsiteY3" fmla="*/ 6857999 h 6857999"/>
              <a:gd name="connsiteX4" fmla="*/ 1108128 w 5253925"/>
              <a:gd name="connsiteY4" fmla="*/ 2069023 h 6857999"/>
              <a:gd name="connsiteX5" fmla="*/ 294467 w 5253925"/>
              <a:gd name="connsiteY5" fmla="*/ 0 h 6857999"/>
              <a:gd name="connsiteX0" fmla="*/ 294467 w 5253925"/>
              <a:gd name="connsiteY0" fmla="*/ 0 h 6857999"/>
              <a:gd name="connsiteX1" fmla="*/ 5253925 w 5253925"/>
              <a:gd name="connsiteY1" fmla="*/ 0 h 6857999"/>
              <a:gd name="connsiteX2" fmla="*/ 5253925 w 5253925"/>
              <a:gd name="connsiteY2" fmla="*/ 6857999 h 6857999"/>
              <a:gd name="connsiteX3" fmla="*/ 0 w 5253925"/>
              <a:gd name="connsiteY3" fmla="*/ 6857999 h 6857999"/>
              <a:gd name="connsiteX4" fmla="*/ 1108128 w 5253925"/>
              <a:gd name="connsiteY4" fmla="*/ 2069023 h 6857999"/>
              <a:gd name="connsiteX5" fmla="*/ 294467 w 5253925"/>
              <a:gd name="connsiteY5" fmla="*/ 0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253925" h="6857999">
                <a:moveTo>
                  <a:pt x="294467" y="0"/>
                </a:moveTo>
                <a:lnTo>
                  <a:pt x="5253925" y="0"/>
                </a:lnTo>
                <a:lnTo>
                  <a:pt x="5253925" y="6857999"/>
                </a:lnTo>
                <a:lnTo>
                  <a:pt x="0" y="6857999"/>
                </a:lnTo>
                <a:lnTo>
                  <a:pt x="1108128" y="2069023"/>
                </a:lnTo>
                <a:lnTo>
                  <a:pt x="294467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436096" y="1484784"/>
            <a:ext cx="3528392" cy="1470025"/>
          </a:xfrm>
        </p:spPr>
        <p:txBody>
          <a:bodyPr lIns="0" tIns="0" rIns="0" bIns="0" anchor="t">
            <a:no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презентации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 2</a:t>
            </a:r>
            <a:r>
              <a:rPr lang="en-US" dirty="0" smtClean="0"/>
              <a:t>4</a:t>
            </a:r>
            <a:r>
              <a:rPr lang="ru-RU" dirty="0" smtClean="0"/>
              <a:t> пт.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436096" y="3098825"/>
            <a:ext cx="3528392" cy="103252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 15 пт.</a:t>
            </a:r>
          </a:p>
        </p:txBody>
      </p:sp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124" y="5157192"/>
            <a:ext cx="3590921" cy="1005458"/>
          </a:xfrm>
          <a:prstGeom prst="rect">
            <a:avLst/>
          </a:prstGeom>
        </p:spPr>
      </p:pic>
      <p:sp>
        <p:nvSpPr>
          <p:cNvPr id="14" name="Объект 2"/>
          <p:cNvSpPr>
            <a:spLocks noGrp="1"/>
          </p:cNvSpPr>
          <p:nvPr>
            <p:ph idx="13" hasCustomPrompt="1"/>
          </p:nvPr>
        </p:nvSpPr>
        <p:spPr>
          <a:xfrm>
            <a:off x="5442171" y="548680"/>
            <a:ext cx="2304256" cy="288032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ДД.ММ.ГГГГ</a:t>
            </a:r>
          </a:p>
        </p:txBody>
      </p:sp>
    </p:spTree>
    <p:extLst>
      <p:ext uri="{BB962C8B-B14F-4D97-AF65-F5344CB8AC3E}">
        <p14:creationId xmlns:p14="http://schemas.microsoft.com/office/powerpoint/2010/main" val="416371791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Слайд-разделител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лилиния 5"/>
          <p:cNvSpPr/>
          <p:nvPr userDrawn="1"/>
        </p:nvSpPr>
        <p:spPr>
          <a:xfrm>
            <a:off x="-10260" y="550518"/>
            <a:ext cx="7678604" cy="5752892"/>
          </a:xfrm>
          <a:custGeom>
            <a:avLst/>
            <a:gdLst>
              <a:gd name="connsiteX0" fmla="*/ 286718 w 5253925"/>
              <a:gd name="connsiteY0" fmla="*/ 0 h 6873498"/>
              <a:gd name="connsiteX1" fmla="*/ 5253925 w 5253925"/>
              <a:gd name="connsiteY1" fmla="*/ 0 h 6873498"/>
              <a:gd name="connsiteX2" fmla="*/ 5253925 w 5253925"/>
              <a:gd name="connsiteY2" fmla="*/ 6873498 h 6873498"/>
              <a:gd name="connsiteX3" fmla="*/ 0 w 5253925"/>
              <a:gd name="connsiteY3" fmla="*/ 6873498 h 6873498"/>
              <a:gd name="connsiteX4" fmla="*/ 1108128 w 5253925"/>
              <a:gd name="connsiteY4" fmla="*/ 2084522 h 6873498"/>
              <a:gd name="connsiteX5" fmla="*/ 286718 w 5253925"/>
              <a:gd name="connsiteY5" fmla="*/ 0 h 6873498"/>
              <a:gd name="connsiteX0" fmla="*/ 294467 w 5253925"/>
              <a:gd name="connsiteY0" fmla="*/ 15499 h 6873498"/>
              <a:gd name="connsiteX1" fmla="*/ 5253925 w 5253925"/>
              <a:gd name="connsiteY1" fmla="*/ 0 h 6873498"/>
              <a:gd name="connsiteX2" fmla="*/ 5253925 w 5253925"/>
              <a:gd name="connsiteY2" fmla="*/ 6873498 h 6873498"/>
              <a:gd name="connsiteX3" fmla="*/ 0 w 5253925"/>
              <a:gd name="connsiteY3" fmla="*/ 6873498 h 6873498"/>
              <a:gd name="connsiteX4" fmla="*/ 1108128 w 5253925"/>
              <a:gd name="connsiteY4" fmla="*/ 2084522 h 6873498"/>
              <a:gd name="connsiteX5" fmla="*/ 294467 w 5253925"/>
              <a:gd name="connsiteY5" fmla="*/ 15499 h 6873498"/>
              <a:gd name="connsiteX0" fmla="*/ 294467 w 5253925"/>
              <a:gd name="connsiteY0" fmla="*/ 0 h 6857999"/>
              <a:gd name="connsiteX1" fmla="*/ 5114440 w 5253925"/>
              <a:gd name="connsiteY1" fmla="*/ 193728 h 6857999"/>
              <a:gd name="connsiteX2" fmla="*/ 5253925 w 5253925"/>
              <a:gd name="connsiteY2" fmla="*/ 6857999 h 6857999"/>
              <a:gd name="connsiteX3" fmla="*/ 0 w 5253925"/>
              <a:gd name="connsiteY3" fmla="*/ 6857999 h 6857999"/>
              <a:gd name="connsiteX4" fmla="*/ 1108128 w 5253925"/>
              <a:gd name="connsiteY4" fmla="*/ 2069023 h 6857999"/>
              <a:gd name="connsiteX5" fmla="*/ 294467 w 5253925"/>
              <a:gd name="connsiteY5" fmla="*/ 0 h 6857999"/>
              <a:gd name="connsiteX0" fmla="*/ 294467 w 5253925"/>
              <a:gd name="connsiteY0" fmla="*/ 0 h 6857999"/>
              <a:gd name="connsiteX1" fmla="*/ 5253925 w 5253925"/>
              <a:gd name="connsiteY1" fmla="*/ 0 h 6857999"/>
              <a:gd name="connsiteX2" fmla="*/ 5253925 w 5253925"/>
              <a:gd name="connsiteY2" fmla="*/ 6857999 h 6857999"/>
              <a:gd name="connsiteX3" fmla="*/ 0 w 5253925"/>
              <a:gd name="connsiteY3" fmla="*/ 6857999 h 6857999"/>
              <a:gd name="connsiteX4" fmla="*/ 1108128 w 5253925"/>
              <a:gd name="connsiteY4" fmla="*/ 2069023 h 6857999"/>
              <a:gd name="connsiteX5" fmla="*/ 294467 w 5253925"/>
              <a:gd name="connsiteY5" fmla="*/ 0 h 6857999"/>
              <a:gd name="connsiteX0" fmla="*/ 4207789 w 9167247"/>
              <a:gd name="connsiteY0" fmla="*/ 0 h 6857999"/>
              <a:gd name="connsiteX1" fmla="*/ 0 w 9167247"/>
              <a:gd name="connsiteY1" fmla="*/ 0 h 6857999"/>
              <a:gd name="connsiteX2" fmla="*/ 9167247 w 9167247"/>
              <a:gd name="connsiteY2" fmla="*/ 6857999 h 6857999"/>
              <a:gd name="connsiteX3" fmla="*/ 3913322 w 9167247"/>
              <a:gd name="connsiteY3" fmla="*/ 6857999 h 6857999"/>
              <a:gd name="connsiteX4" fmla="*/ 5021450 w 9167247"/>
              <a:gd name="connsiteY4" fmla="*/ 2069023 h 6857999"/>
              <a:gd name="connsiteX5" fmla="*/ 4207789 w 9167247"/>
              <a:gd name="connsiteY5" fmla="*/ 0 h 6857999"/>
              <a:gd name="connsiteX0" fmla="*/ 4207789 w 5021450"/>
              <a:gd name="connsiteY0" fmla="*/ 0 h 6873497"/>
              <a:gd name="connsiteX1" fmla="*/ 0 w 5021450"/>
              <a:gd name="connsiteY1" fmla="*/ 0 h 6873497"/>
              <a:gd name="connsiteX2" fmla="*/ 15498 w 5021450"/>
              <a:gd name="connsiteY2" fmla="*/ 6873497 h 6873497"/>
              <a:gd name="connsiteX3" fmla="*/ 3913322 w 5021450"/>
              <a:gd name="connsiteY3" fmla="*/ 6857999 h 6873497"/>
              <a:gd name="connsiteX4" fmla="*/ 5021450 w 5021450"/>
              <a:gd name="connsiteY4" fmla="*/ 2069023 h 6873497"/>
              <a:gd name="connsiteX5" fmla="*/ 4207789 w 5021450"/>
              <a:gd name="connsiteY5" fmla="*/ 0 h 6873497"/>
              <a:gd name="connsiteX0" fmla="*/ 7722556 w 8536217"/>
              <a:gd name="connsiteY0" fmla="*/ 0 h 6873497"/>
              <a:gd name="connsiteX1" fmla="*/ 0 w 8536217"/>
              <a:gd name="connsiteY1" fmla="*/ 9246 h 6873497"/>
              <a:gd name="connsiteX2" fmla="*/ 3530265 w 8536217"/>
              <a:gd name="connsiteY2" fmla="*/ 6873497 h 6873497"/>
              <a:gd name="connsiteX3" fmla="*/ 7428089 w 8536217"/>
              <a:gd name="connsiteY3" fmla="*/ 6857999 h 6873497"/>
              <a:gd name="connsiteX4" fmla="*/ 8536217 w 8536217"/>
              <a:gd name="connsiteY4" fmla="*/ 2069023 h 6873497"/>
              <a:gd name="connsiteX5" fmla="*/ 7722556 w 8536217"/>
              <a:gd name="connsiteY5" fmla="*/ 0 h 6873497"/>
              <a:gd name="connsiteX0" fmla="*/ 7722556 w 8536217"/>
              <a:gd name="connsiteY0" fmla="*/ 0 h 6864251"/>
              <a:gd name="connsiteX1" fmla="*/ 0 w 8536217"/>
              <a:gd name="connsiteY1" fmla="*/ 9246 h 6864251"/>
              <a:gd name="connsiteX2" fmla="*/ 6416 w 8536217"/>
              <a:gd name="connsiteY2" fmla="*/ 6864251 h 6864251"/>
              <a:gd name="connsiteX3" fmla="*/ 7428089 w 8536217"/>
              <a:gd name="connsiteY3" fmla="*/ 6857999 h 6864251"/>
              <a:gd name="connsiteX4" fmla="*/ 8536217 w 8536217"/>
              <a:gd name="connsiteY4" fmla="*/ 2069023 h 6864251"/>
              <a:gd name="connsiteX5" fmla="*/ 7722556 w 8536217"/>
              <a:gd name="connsiteY5" fmla="*/ 0 h 6864251"/>
              <a:gd name="connsiteX0" fmla="*/ 7722556 w 8536217"/>
              <a:gd name="connsiteY0" fmla="*/ 0 h 6857999"/>
              <a:gd name="connsiteX1" fmla="*/ 0 w 8536217"/>
              <a:gd name="connsiteY1" fmla="*/ 9246 h 6857999"/>
              <a:gd name="connsiteX2" fmla="*/ 15497 w 8536217"/>
              <a:gd name="connsiteY2" fmla="*/ 6836513 h 6857999"/>
              <a:gd name="connsiteX3" fmla="*/ 7428089 w 8536217"/>
              <a:gd name="connsiteY3" fmla="*/ 6857999 h 6857999"/>
              <a:gd name="connsiteX4" fmla="*/ 8536217 w 8536217"/>
              <a:gd name="connsiteY4" fmla="*/ 2069023 h 6857999"/>
              <a:gd name="connsiteX5" fmla="*/ 7722556 w 8536217"/>
              <a:gd name="connsiteY5" fmla="*/ 0 h 6857999"/>
              <a:gd name="connsiteX0" fmla="*/ 7722556 w 8536217"/>
              <a:gd name="connsiteY0" fmla="*/ 0 h 6857999"/>
              <a:gd name="connsiteX1" fmla="*/ 0 w 8536217"/>
              <a:gd name="connsiteY1" fmla="*/ 9246 h 6857999"/>
              <a:gd name="connsiteX2" fmla="*/ 15497 w 8536217"/>
              <a:gd name="connsiteY2" fmla="*/ 6845759 h 6857999"/>
              <a:gd name="connsiteX3" fmla="*/ 7428089 w 8536217"/>
              <a:gd name="connsiteY3" fmla="*/ 6857999 h 6857999"/>
              <a:gd name="connsiteX4" fmla="*/ 8536217 w 8536217"/>
              <a:gd name="connsiteY4" fmla="*/ 2069023 h 6857999"/>
              <a:gd name="connsiteX5" fmla="*/ 7722556 w 8536217"/>
              <a:gd name="connsiteY5" fmla="*/ 0 h 6857999"/>
              <a:gd name="connsiteX0" fmla="*/ 7722556 w 8536217"/>
              <a:gd name="connsiteY0" fmla="*/ 0 h 6857999"/>
              <a:gd name="connsiteX1" fmla="*/ 0 w 8536217"/>
              <a:gd name="connsiteY1" fmla="*/ 9246 h 6857999"/>
              <a:gd name="connsiteX2" fmla="*/ 15497 w 8536217"/>
              <a:gd name="connsiteY2" fmla="*/ 6845759 h 6857999"/>
              <a:gd name="connsiteX3" fmla="*/ 7428089 w 8536217"/>
              <a:gd name="connsiteY3" fmla="*/ 6857999 h 6857999"/>
              <a:gd name="connsiteX4" fmla="*/ 8536217 w 8536217"/>
              <a:gd name="connsiteY4" fmla="*/ 2069023 h 6857999"/>
              <a:gd name="connsiteX5" fmla="*/ 7722556 w 8536217"/>
              <a:gd name="connsiteY5" fmla="*/ 0 h 6857999"/>
              <a:gd name="connsiteX0" fmla="*/ 7722556 w 8536217"/>
              <a:gd name="connsiteY0" fmla="*/ 0 h 6873498"/>
              <a:gd name="connsiteX1" fmla="*/ 0 w 8536217"/>
              <a:gd name="connsiteY1" fmla="*/ 9246 h 6873498"/>
              <a:gd name="connsiteX2" fmla="*/ 15497 w 8536217"/>
              <a:gd name="connsiteY2" fmla="*/ 6873498 h 6873498"/>
              <a:gd name="connsiteX3" fmla="*/ 7428089 w 8536217"/>
              <a:gd name="connsiteY3" fmla="*/ 6857999 h 6873498"/>
              <a:gd name="connsiteX4" fmla="*/ 8536217 w 8536217"/>
              <a:gd name="connsiteY4" fmla="*/ 2069023 h 6873498"/>
              <a:gd name="connsiteX5" fmla="*/ 7722556 w 8536217"/>
              <a:gd name="connsiteY5" fmla="*/ 0 h 6873498"/>
              <a:gd name="connsiteX0" fmla="*/ 8185741 w 8999402"/>
              <a:gd name="connsiteY0" fmla="*/ 0 h 6873498"/>
              <a:gd name="connsiteX1" fmla="*/ 0 w 8999402"/>
              <a:gd name="connsiteY1" fmla="*/ 0 h 6873498"/>
              <a:gd name="connsiteX2" fmla="*/ 478682 w 8999402"/>
              <a:gd name="connsiteY2" fmla="*/ 6873498 h 6873498"/>
              <a:gd name="connsiteX3" fmla="*/ 7891274 w 8999402"/>
              <a:gd name="connsiteY3" fmla="*/ 6857999 h 6873498"/>
              <a:gd name="connsiteX4" fmla="*/ 8999402 w 8999402"/>
              <a:gd name="connsiteY4" fmla="*/ 2069023 h 6873498"/>
              <a:gd name="connsiteX5" fmla="*/ 8185741 w 8999402"/>
              <a:gd name="connsiteY5" fmla="*/ 0 h 6873498"/>
              <a:gd name="connsiteX0" fmla="*/ 8185741 w 8999402"/>
              <a:gd name="connsiteY0" fmla="*/ 0 h 6873498"/>
              <a:gd name="connsiteX1" fmla="*/ 0 w 8999402"/>
              <a:gd name="connsiteY1" fmla="*/ 0 h 6873498"/>
              <a:gd name="connsiteX2" fmla="*/ 6413 w 8999402"/>
              <a:gd name="connsiteY2" fmla="*/ 6873498 h 6873498"/>
              <a:gd name="connsiteX3" fmla="*/ 7891274 w 8999402"/>
              <a:gd name="connsiteY3" fmla="*/ 6857999 h 6873498"/>
              <a:gd name="connsiteX4" fmla="*/ 8999402 w 8999402"/>
              <a:gd name="connsiteY4" fmla="*/ 2069023 h 6873498"/>
              <a:gd name="connsiteX5" fmla="*/ 8185741 w 8999402"/>
              <a:gd name="connsiteY5" fmla="*/ 0 h 6873498"/>
              <a:gd name="connsiteX0" fmla="*/ 8185741 w 8999402"/>
              <a:gd name="connsiteY0" fmla="*/ 0 h 6864252"/>
              <a:gd name="connsiteX1" fmla="*/ 0 w 8999402"/>
              <a:gd name="connsiteY1" fmla="*/ 0 h 6864252"/>
              <a:gd name="connsiteX2" fmla="*/ 6413 w 8999402"/>
              <a:gd name="connsiteY2" fmla="*/ 6864252 h 6864252"/>
              <a:gd name="connsiteX3" fmla="*/ 7891274 w 8999402"/>
              <a:gd name="connsiteY3" fmla="*/ 6857999 h 6864252"/>
              <a:gd name="connsiteX4" fmla="*/ 8999402 w 8999402"/>
              <a:gd name="connsiteY4" fmla="*/ 2069023 h 6864252"/>
              <a:gd name="connsiteX5" fmla="*/ 8185741 w 8999402"/>
              <a:gd name="connsiteY5" fmla="*/ 0 h 68642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999402" h="6864252">
                <a:moveTo>
                  <a:pt x="8185741" y="0"/>
                </a:moveTo>
                <a:lnTo>
                  <a:pt x="0" y="0"/>
                </a:lnTo>
                <a:cubicBezTo>
                  <a:pt x="2139" y="2285002"/>
                  <a:pt x="4274" y="4579250"/>
                  <a:pt x="6413" y="6864252"/>
                </a:cubicBezTo>
                <a:lnTo>
                  <a:pt x="7891274" y="6857999"/>
                </a:lnTo>
                <a:lnTo>
                  <a:pt x="8999402" y="2069023"/>
                </a:lnTo>
                <a:lnTo>
                  <a:pt x="8185741" y="0"/>
                </a:lnTo>
                <a:close/>
              </a:path>
            </a:pathLst>
          </a:custGeom>
          <a:solidFill>
            <a:srgbClr val="000000">
              <a:alpha val="1882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2843808" y="2204864"/>
            <a:ext cx="3528392" cy="230425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Слайд-разделитель </a:t>
            </a:r>
            <a:br>
              <a:rPr lang="ru-RU" dirty="0" smtClean="0"/>
            </a:br>
            <a:r>
              <a:rPr lang="ru-RU" dirty="0" smtClean="0"/>
              <a:t>Название раздела </a:t>
            </a:r>
            <a:br>
              <a:rPr lang="ru-RU" dirty="0" smtClean="0"/>
            </a:br>
            <a:r>
              <a:rPr lang="ru-RU" dirty="0" smtClean="0"/>
              <a:t>презентации</a:t>
            </a:r>
            <a:br>
              <a:rPr lang="ru-RU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, 24 пт.</a:t>
            </a:r>
          </a:p>
        </p:txBody>
      </p:sp>
      <p:sp>
        <p:nvSpPr>
          <p:cNvPr id="9" name="Подзаголовок 2"/>
          <p:cNvSpPr txBox="1">
            <a:spLocks/>
          </p:cNvSpPr>
          <p:nvPr userDrawn="1"/>
        </p:nvSpPr>
        <p:spPr>
          <a:xfrm>
            <a:off x="2843808" y="5661248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B44EA-6A61-441B-9399-54A33483BC2E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ижний колонтитул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3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4" hasCustomPrompt="1"/>
          </p:nvPr>
        </p:nvSpPr>
        <p:spPr>
          <a:xfrm>
            <a:off x="2843808" y="1484784"/>
            <a:ext cx="2303462" cy="431800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Заголовок презентации </a:t>
            </a:r>
          </a:p>
          <a:p>
            <a:r>
              <a:rPr lang="ru-RU" sz="1000" dirty="0" smtClean="0">
                <a:solidFill>
                  <a:schemeClr val="tx1"/>
                </a:solidFill>
              </a:rPr>
              <a:t>шрифт </a:t>
            </a:r>
            <a:r>
              <a:rPr lang="ru-RU" sz="1000" dirty="0" err="1" smtClean="0">
                <a:solidFill>
                  <a:schemeClr val="tx1"/>
                </a:solidFill>
              </a:rPr>
              <a:t>Arial</a:t>
            </a:r>
            <a:r>
              <a:rPr lang="ru-RU" sz="1000" dirty="0" smtClean="0">
                <a:solidFill>
                  <a:schemeClr val="tx1"/>
                </a:solidFill>
              </a:rPr>
              <a:t> 10 пт.</a:t>
            </a:r>
            <a:endParaRPr lang="ru-RU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0909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Слайд-разделител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683568" y="2204864"/>
            <a:ext cx="3528392" cy="230425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Слайд-разделитель </a:t>
            </a:r>
            <a:br>
              <a:rPr lang="ru-RU" dirty="0" smtClean="0"/>
            </a:br>
            <a:r>
              <a:rPr lang="ru-RU" dirty="0" smtClean="0"/>
              <a:t>Название раздела </a:t>
            </a:r>
            <a:br>
              <a:rPr lang="ru-RU" dirty="0" smtClean="0"/>
            </a:br>
            <a:r>
              <a:rPr lang="ru-RU" dirty="0" smtClean="0"/>
              <a:t>презентации</a:t>
            </a:r>
            <a:br>
              <a:rPr lang="ru-RU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, 24 пт.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66192" y="6309320"/>
            <a:ext cx="2133600" cy="365125"/>
          </a:xfrm>
        </p:spPr>
        <p:txBody>
          <a:bodyPr/>
          <a:lstStyle/>
          <a:p>
            <a:fld id="{52F389DC-9E19-4EE8-A8D3-3244F47808F8}" type="datetime1">
              <a:rPr lang="ru-RU" smtClean="0"/>
              <a:t>14.08.2018</a:t>
            </a:fld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007" y="5015830"/>
            <a:ext cx="3590921" cy="1005458"/>
          </a:xfrm>
          <a:prstGeom prst="rect">
            <a:avLst/>
          </a:prstGeom>
        </p:spPr>
      </p:pic>
      <p:sp>
        <p:nvSpPr>
          <p:cNvPr id="13" name="Текст 11"/>
          <p:cNvSpPr>
            <a:spLocks noGrp="1"/>
          </p:cNvSpPr>
          <p:nvPr>
            <p:ph type="body" sz="quarter" idx="14" hasCustomPrompt="1"/>
          </p:nvPr>
        </p:nvSpPr>
        <p:spPr>
          <a:xfrm>
            <a:off x="683568" y="1484784"/>
            <a:ext cx="2303462" cy="431800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Заголовок презентации </a:t>
            </a:r>
          </a:p>
          <a:p>
            <a:r>
              <a:rPr lang="ru-RU" sz="1000" dirty="0" smtClean="0">
                <a:solidFill>
                  <a:schemeClr val="tx1"/>
                </a:solidFill>
              </a:rPr>
              <a:t>шрифт </a:t>
            </a:r>
            <a:r>
              <a:rPr lang="ru-RU" sz="1000" dirty="0" err="1" smtClean="0">
                <a:solidFill>
                  <a:schemeClr val="tx1"/>
                </a:solidFill>
              </a:rPr>
              <a:t>Arial</a:t>
            </a:r>
            <a:r>
              <a:rPr lang="ru-RU" sz="1000" dirty="0" smtClean="0">
                <a:solidFill>
                  <a:schemeClr val="tx1"/>
                </a:solidFill>
              </a:rPr>
              <a:t> 10 пт.</a:t>
            </a:r>
            <a:endParaRPr lang="ru-RU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49829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Слайд-разделитель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3707904" y="2204864"/>
            <a:ext cx="3528392" cy="2304256"/>
          </a:xfrm>
        </p:spPr>
        <p:txBody>
          <a:bodyPr lIns="0" tIns="0" rIns="0" bIns="0">
            <a:noAutofit/>
          </a:bodyPr>
          <a:lstStyle>
            <a:lvl1pPr marL="0" indent="0" algn="l">
              <a:buNone/>
              <a:defRPr sz="2400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Слайд-разделитель </a:t>
            </a:r>
            <a:br>
              <a:rPr lang="ru-RU" dirty="0" smtClean="0"/>
            </a:br>
            <a:r>
              <a:rPr lang="ru-RU" dirty="0" smtClean="0"/>
              <a:t>Название раздела </a:t>
            </a:r>
            <a:br>
              <a:rPr lang="ru-RU" dirty="0" smtClean="0"/>
            </a:br>
            <a:r>
              <a:rPr lang="ru-RU" dirty="0" smtClean="0"/>
              <a:t>презентации</a:t>
            </a:r>
            <a:br>
              <a:rPr lang="ru-RU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, 24 пт.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3725668" y="5296123"/>
            <a:ext cx="2133600" cy="365125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2E28C9B7-77DB-42B5-AD07-0761FECA3530}" type="datetime1">
              <a:rPr lang="ru-RU" smtClean="0"/>
              <a:t>14.08.2018</a:t>
            </a:fld>
            <a:endParaRPr lang="ru-RU" dirty="0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Подзаголовок 2"/>
          <p:cNvSpPr txBox="1">
            <a:spLocks/>
          </p:cNvSpPr>
          <p:nvPr userDrawn="1"/>
        </p:nvSpPr>
        <p:spPr>
          <a:xfrm>
            <a:off x="3707904" y="6309320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4" hasCustomPrompt="1"/>
          </p:nvPr>
        </p:nvSpPr>
        <p:spPr>
          <a:xfrm>
            <a:off x="3707904" y="1556792"/>
            <a:ext cx="2303462" cy="431800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Заголовок презентации </a:t>
            </a:r>
          </a:p>
          <a:p>
            <a:r>
              <a:rPr lang="ru-RU" sz="1000" dirty="0" smtClean="0">
                <a:solidFill>
                  <a:schemeClr val="tx1"/>
                </a:solidFill>
              </a:rPr>
              <a:t>шрифт </a:t>
            </a:r>
            <a:r>
              <a:rPr lang="ru-RU" sz="1000" dirty="0" err="1" smtClean="0">
                <a:solidFill>
                  <a:schemeClr val="tx1"/>
                </a:solidFill>
              </a:rPr>
              <a:t>Arial</a:t>
            </a:r>
            <a:r>
              <a:rPr lang="ru-RU" sz="1000" dirty="0" smtClean="0">
                <a:solidFill>
                  <a:schemeClr val="tx1"/>
                </a:solidFill>
              </a:rPr>
              <a:t> 10 пт.</a:t>
            </a:r>
            <a:endParaRPr lang="ru-RU" sz="1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65711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вой смар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57200" y="1412776"/>
            <a:ext cx="7715200" cy="792088"/>
          </a:xfrm>
        </p:spPr>
        <p:txBody>
          <a:bodyPr/>
          <a:lstStyle>
            <a:lvl1pPr marL="0" indent="0">
              <a:buFont typeface="Arial" pitchFamily="34" charset="0"/>
              <a:buNone/>
              <a:defRPr sz="1400" baseline="0"/>
            </a:lvl1pPr>
            <a:lvl2pPr marL="742950" indent="-285750">
              <a:buFont typeface="Arial" pitchFamily="34" charset="0"/>
              <a:buChar char="►"/>
              <a:defRPr sz="1400"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  <a:lvl6pPr marL="2286000" indent="0">
              <a:buNone/>
              <a:defRPr/>
            </a:lvl6pPr>
          </a:lstStyle>
          <a:p>
            <a:pPr lvl="0"/>
            <a:r>
              <a:rPr lang="ru-RU" dirty="0" smtClean="0"/>
              <a:t>Текст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E7F6E1B9-6978-49A0-B769-AA0B478E9013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7005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вой смарт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57200" y="1412776"/>
            <a:ext cx="3394720" cy="4536504"/>
          </a:xfrm>
        </p:spPr>
        <p:txBody>
          <a:bodyPr/>
          <a:lstStyle>
            <a:lvl1pPr marL="0" indent="0">
              <a:buFont typeface="Arial" pitchFamily="34" charset="0"/>
              <a:buNone/>
              <a:defRPr sz="1400" baseline="0"/>
            </a:lvl1pPr>
            <a:lvl2pPr marL="742950" indent="-285750">
              <a:buFont typeface="Arial" pitchFamily="34" charset="0"/>
              <a:buChar char="►"/>
              <a:defRPr sz="1400"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  <a:lvl6pPr marL="2286000" indent="0">
              <a:buNone/>
              <a:defRPr/>
            </a:lvl6pPr>
          </a:lstStyle>
          <a:p>
            <a:pPr lvl="0"/>
            <a:r>
              <a:rPr lang="ru-RU" dirty="0" smtClean="0"/>
              <a:t>Текст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EFB904C4-4AB9-4D84-8905-B291CF4EBD02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052736"/>
            <a:ext cx="4779603" cy="5157192"/>
          </a:xfrm>
          <a:prstGeom prst="rect">
            <a:avLst/>
          </a:prstGeom>
        </p:spPr>
      </p:pic>
      <p:sp>
        <p:nvSpPr>
          <p:cNvPr id="9" name="Полилиния 8"/>
          <p:cNvSpPr/>
          <p:nvPr userDrawn="1"/>
        </p:nvSpPr>
        <p:spPr>
          <a:xfrm>
            <a:off x="4479010" y="1890793"/>
            <a:ext cx="3773837" cy="3525865"/>
          </a:xfrm>
          <a:custGeom>
            <a:avLst/>
            <a:gdLst>
              <a:gd name="connsiteX0" fmla="*/ 15498 w 3773837"/>
              <a:gd name="connsiteY0" fmla="*/ 0 h 3525865"/>
              <a:gd name="connsiteX1" fmla="*/ 3332136 w 3773837"/>
              <a:gd name="connsiteY1" fmla="*/ 0 h 3525865"/>
              <a:gd name="connsiteX2" fmla="*/ 3773837 w 3773837"/>
              <a:gd name="connsiteY2" fmla="*/ 1751309 h 3525865"/>
              <a:gd name="connsiteX3" fmla="*/ 3363132 w 3773837"/>
              <a:gd name="connsiteY3" fmla="*/ 3525865 h 3525865"/>
              <a:gd name="connsiteX4" fmla="*/ 0 w 3773837"/>
              <a:gd name="connsiteY4" fmla="*/ 3525865 h 3525865"/>
              <a:gd name="connsiteX5" fmla="*/ 418454 w 3773837"/>
              <a:gd name="connsiteY5" fmla="*/ 1720312 h 3525865"/>
              <a:gd name="connsiteX6" fmla="*/ 15498 w 3773837"/>
              <a:gd name="connsiteY6" fmla="*/ 0 h 35258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773837" h="3525865">
                <a:moveTo>
                  <a:pt x="15498" y="0"/>
                </a:moveTo>
                <a:lnTo>
                  <a:pt x="3332136" y="0"/>
                </a:lnTo>
                <a:lnTo>
                  <a:pt x="3773837" y="1751309"/>
                </a:lnTo>
                <a:lnTo>
                  <a:pt x="3363132" y="3525865"/>
                </a:lnTo>
                <a:lnTo>
                  <a:pt x="0" y="3525865"/>
                </a:lnTo>
                <a:lnTo>
                  <a:pt x="418454" y="1720312"/>
                </a:lnTo>
                <a:lnTo>
                  <a:pt x="15498" y="0"/>
                </a:lnTo>
                <a:close/>
              </a:path>
            </a:pathLst>
          </a:cu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algn="l"/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Текст</a:t>
            </a:r>
            <a:endParaRPr lang="ru-RU" sz="1400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514752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вой смарт 3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17209395-9309-40E7-BD11-3D5233B4DE8A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/>
          <a:lstStyle>
            <a:lvl1pPr>
              <a:defRPr sz="14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052736"/>
            <a:ext cx="4779603" cy="5157192"/>
          </a:xfrm>
          <a:prstGeom prst="rect">
            <a:avLst/>
          </a:prstGeom>
        </p:spPr>
      </p:pic>
      <p:sp>
        <p:nvSpPr>
          <p:cNvPr id="14" name="Объект 13"/>
          <p:cNvSpPr>
            <a:spLocks noGrp="1"/>
          </p:cNvSpPr>
          <p:nvPr>
            <p:ph sz="quarter" idx="14" hasCustomPrompt="1"/>
          </p:nvPr>
        </p:nvSpPr>
        <p:spPr>
          <a:xfrm>
            <a:off x="4787900" y="1844675"/>
            <a:ext cx="3097213" cy="3600450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ru-RU" dirty="0" smtClean="0"/>
              <a:t>Текст</a:t>
            </a:r>
            <a:endParaRPr lang="ru-RU" dirty="0"/>
          </a:p>
        </p:txBody>
      </p:sp>
      <p:sp>
        <p:nvSpPr>
          <p:cNvPr id="16" name="Таблица 15"/>
          <p:cNvSpPr>
            <a:spLocks noGrp="1"/>
          </p:cNvSpPr>
          <p:nvPr>
            <p:ph type="tbl" sz="quarter" idx="15"/>
          </p:nvPr>
        </p:nvSpPr>
        <p:spPr>
          <a:xfrm>
            <a:off x="496888" y="1412875"/>
            <a:ext cx="3427412" cy="4464050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125111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 фотографие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 hasCustomPrompt="1"/>
          </p:nvPr>
        </p:nvSpPr>
        <p:spPr>
          <a:xfrm>
            <a:off x="4283968" y="1556792"/>
            <a:ext cx="3888432" cy="4536503"/>
          </a:xfrm>
        </p:spPr>
        <p:txBody>
          <a:bodyPr/>
          <a:lstStyle>
            <a:lvl1pPr marL="0" indent="0">
              <a:buFont typeface="Arial" pitchFamily="34" charset="0"/>
              <a:buNone/>
              <a:defRPr sz="1400" baseline="0"/>
            </a:lvl1pPr>
            <a:lvl2pPr marL="742950" indent="-285750">
              <a:buFont typeface="Arial" pitchFamily="34" charset="0"/>
              <a:buChar char="►"/>
              <a:defRPr sz="1400" baseline="0"/>
            </a:lvl2pPr>
            <a:lvl3pPr>
              <a:defRPr baseline="0"/>
            </a:lvl3pPr>
            <a:lvl4pPr>
              <a:defRPr baseline="0"/>
            </a:lvl4pPr>
            <a:lvl5pPr>
              <a:defRPr/>
            </a:lvl5pPr>
            <a:lvl6pPr marL="2286000" indent="0">
              <a:buNone/>
              <a:defRPr/>
            </a:lvl6pPr>
          </a:lstStyle>
          <a:p>
            <a:pPr lvl="0"/>
            <a:r>
              <a:rPr lang="ru-RU" dirty="0" smtClean="0"/>
              <a:t>Текст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C01A9621-8A2F-4758-BDC8-0E9D01EDB1AD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Рисунок 5"/>
          <p:cNvSpPr>
            <a:spLocks noGrp="1"/>
          </p:cNvSpPr>
          <p:nvPr>
            <p:ph type="pic" sz="quarter" idx="14"/>
          </p:nvPr>
        </p:nvSpPr>
        <p:spPr>
          <a:xfrm>
            <a:off x="496888" y="1557338"/>
            <a:ext cx="3600450" cy="360045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66294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устой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C01A9621-8A2F-4758-BDC8-0E9D01EDB1AD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0770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Смарт-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C01A9621-8A2F-4758-BDC8-0E9D01EDB1AD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Рисунок SmartArt 4"/>
          <p:cNvSpPr>
            <a:spLocks noGrp="1"/>
          </p:cNvSpPr>
          <p:nvPr>
            <p:ph type="dgm" sz="quarter" idx="14"/>
          </p:nvPr>
        </p:nvSpPr>
        <p:spPr>
          <a:xfrm>
            <a:off x="467544" y="1412875"/>
            <a:ext cx="7704906" cy="4752975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29051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Диаграмм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C01A9621-8A2F-4758-BDC8-0E9D01EDB1AD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6" name="Диаграмма 5"/>
          <p:cNvSpPr>
            <a:spLocks noGrp="1"/>
          </p:cNvSpPr>
          <p:nvPr>
            <p:ph type="chart" sz="quarter" idx="14"/>
          </p:nvPr>
        </p:nvSpPr>
        <p:spPr>
          <a:xfrm>
            <a:off x="467544" y="1412875"/>
            <a:ext cx="7704906" cy="467995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5230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аблица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hasCustomPrompt="1"/>
          </p:nvPr>
        </p:nvSpPr>
        <p:spPr>
          <a:xfrm>
            <a:off x="457200" y="548680"/>
            <a:ext cx="7715200" cy="868958"/>
          </a:xfrm>
        </p:spPr>
        <p:txBody>
          <a:bodyPr anchor="t">
            <a:noAutofit/>
          </a:bodyPr>
          <a:lstStyle>
            <a:lvl1pPr>
              <a:defRPr>
                <a:solidFill>
                  <a:srgbClr val="0072BC"/>
                </a:solidFill>
              </a:defRPr>
            </a:lvl1pPr>
          </a:lstStyle>
          <a:p>
            <a:r>
              <a:rPr lang="ru-RU" dirty="0" smtClean="0"/>
              <a:t>Возможные стили презентации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98640" y="6356350"/>
            <a:ext cx="2133600" cy="365125"/>
          </a:xfrm>
        </p:spPr>
        <p:txBody>
          <a:bodyPr/>
          <a:lstStyle/>
          <a:p>
            <a:fld id="{C01A9621-8A2F-4758-BDC8-0E9D01EDB1AD}" type="datetime1">
              <a:rPr lang="ru-RU" smtClean="0"/>
              <a:t>14.08.2018</a:t>
            </a:fld>
            <a:endParaRPr lang="ru-RU"/>
          </a:p>
        </p:txBody>
      </p:sp>
      <p:sp>
        <p:nvSpPr>
          <p:cNvPr id="7" name="Номер слайда 9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>
            <a:lvl1pPr>
              <a:defRPr sz="14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F0C3E1D0-B99E-411B-BCE4-D3E6DB7EA499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0" name="Подзаголовок 2"/>
          <p:cNvSpPr txBox="1">
            <a:spLocks/>
          </p:cNvSpPr>
          <p:nvPr userDrawn="1"/>
        </p:nvSpPr>
        <p:spPr>
          <a:xfrm>
            <a:off x="496275" y="6369124"/>
            <a:ext cx="3528392" cy="516260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Tx/>
              <a:buSzPct val="80000"/>
              <a:buFont typeface="Arial" pitchFamily="34" charset="0"/>
              <a:buNone/>
              <a:defRPr sz="1500" kern="120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Tx/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Wingdings" pitchFamily="2" charset="2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1000" dirty="0" smtClean="0">
                <a:solidFill>
                  <a:schemeClr val="tx1"/>
                </a:solidFill>
              </a:rPr>
              <a:t>Акционерное общество «Российский Банк поддержки малого и среднего предпринимательства»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13" name="Объект 2"/>
          <p:cNvSpPr>
            <a:spLocks noGrp="1"/>
          </p:cNvSpPr>
          <p:nvPr>
            <p:ph idx="13" hasCustomPrompt="1"/>
          </p:nvPr>
        </p:nvSpPr>
        <p:spPr>
          <a:xfrm>
            <a:off x="457200" y="260648"/>
            <a:ext cx="7715200" cy="288032"/>
          </a:xfrm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Название раздела, </a:t>
            </a:r>
            <a:r>
              <a:rPr lang="ru-R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Arial</a:t>
            </a:r>
            <a:r>
              <a:rPr lang="ru-RU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10 пт.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5" name="Таблица 4"/>
          <p:cNvSpPr>
            <a:spLocks noGrp="1"/>
          </p:cNvSpPr>
          <p:nvPr>
            <p:ph type="tbl" sz="quarter" idx="14"/>
          </p:nvPr>
        </p:nvSpPr>
        <p:spPr>
          <a:xfrm>
            <a:off x="467544" y="1412875"/>
            <a:ext cx="7704906" cy="446405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6350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 hasCustomPrompt="1"/>
          </p:nvPr>
        </p:nvSpPr>
        <p:spPr>
          <a:xfrm>
            <a:off x="5436096" y="1484784"/>
            <a:ext cx="3528392" cy="1470025"/>
          </a:xfrm>
        </p:spPr>
        <p:txBody>
          <a:bodyPr lIns="0" tIns="0" rIns="0" bIns="0" anchor="t">
            <a:noAutofit/>
          </a:bodyPr>
          <a:lstStyle>
            <a:lvl1pPr algn="l">
              <a:defRPr sz="2400"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ru-RU" dirty="0" smtClean="0"/>
              <a:t>Заголовок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презентации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 2</a:t>
            </a:r>
            <a:r>
              <a:rPr lang="en-US" dirty="0" smtClean="0"/>
              <a:t>4</a:t>
            </a:r>
            <a:r>
              <a:rPr lang="ru-RU" dirty="0" smtClean="0"/>
              <a:t> пт.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 hasCustomPrompt="1"/>
          </p:nvPr>
        </p:nvSpPr>
        <p:spPr>
          <a:xfrm>
            <a:off x="5436096" y="3098825"/>
            <a:ext cx="3528392" cy="1032520"/>
          </a:xfrm>
        </p:spPr>
        <p:txBody>
          <a:bodyPr lIns="0" tIns="0" rIns="0" bIns="0">
            <a:normAutofit/>
          </a:bodyPr>
          <a:lstStyle>
            <a:lvl1pPr marL="0" indent="0" algn="l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dirty="0" smtClean="0"/>
              <a:t>Подзаголовок презентации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ru-RU" dirty="0" smtClean="0"/>
              <a:t>шрифт </a:t>
            </a:r>
            <a:r>
              <a:rPr lang="ru-RU" dirty="0" err="1" smtClean="0"/>
              <a:t>Arial</a:t>
            </a:r>
            <a:r>
              <a:rPr lang="ru-RU" dirty="0" smtClean="0"/>
              <a:t> 15 пт.</a:t>
            </a:r>
          </a:p>
        </p:txBody>
      </p:sp>
      <p:pic>
        <p:nvPicPr>
          <p:cNvPr id="20" name="Рисунок 19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124" y="5157192"/>
            <a:ext cx="3590921" cy="1005458"/>
          </a:xfrm>
          <a:prstGeom prst="rect">
            <a:avLst/>
          </a:prstGeom>
        </p:spPr>
      </p:pic>
      <p:sp>
        <p:nvSpPr>
          <p:cNvPr id="9" name="Объект 2"/>
          <p:cNvSpPr>
            <a:spLocks noGrp="1"/>
          </p:cNvSpPr>
          <p:nvPr>
            <p:ph idx="13" hasCustomPrompt="1"/>
          </p:nvPr>
        </p:nvSpPr>
        <p:spPr>
          <a:xfrm>
            <a:off x="5442171" y="548680"/>
            <a:ext cx="2304256" cy="288032"/>
          </a:xfrm>
        </p:spPr>
        <p:txBody>
          <a:bodyPr/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000"/>
            </a:lvl1pPr>
          </a:lstStyle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Arial" pitchFamily="34" charset="0"/>
                <a:cs typeface="Arial" pitchFamily="34" charset="0"/>
              </a:rPr>
              <a:t>ДД.ММ.ГГГГ</a:t>
            </a:r>
          </a:p>
        </p:txBody>
      </p:sp>
    </p:spTree>
    <p:extLst>
      <p:ext uri="{BB962C8B-B14F-4D97-AF65-F5344CB8AC3E}">
        <p14:creationId xmlns:p14="http://schemas.microsoft.com/office/powerpoint/2010/main" val="1350674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A6F5B6-0779-414D-AD4B-2629AC442E8D}" type="datetimeFigureOut">
              <a:rPr lang="ru-RU" smtClean="0"/>
              <a:t>14.08.2018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A4D1AC2-DB3A-44E5-BAA1-B1713F7756A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88490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49" r:id="rId4"/>
    <p:sldLayoutId id="2147483660" r:id="rId5"/>
    <p:sldLayoutId id="2147483662" r:id="rId6"/>
    <p:sldLayoutId id="2147483663" r:id="rId7"/>
    <p:sldLayoutId id="2147483664" r:id="rId8"/>
    <p:sldLayoutId id="2147483668" r:id="rId9"/>
    <p:sldLayoutId id="2147483669" r:id="rId10"/>
    <p:sldLayoutId id="2147483670" r:id="rId11"/>
    <p:sldLayoutId id="2147483671" r:id="rId12"/>
    <p:sldLayoutId id="2147483672" r:id="rId13"/>
    <p:sldLayoutId id="2147483673" r:id="rId14"/>
    <p:sldLayoutId id="2147483674" r:id="rId15"/>
    <p:sldLayoutId id="2147483676" r:id="rId16"/>
    <p:sldLayoutId id="2147483693" r:id="rId17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jpeg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JP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3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23.jpeg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4.jpe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4D4D4D"/>
                </a:solidFill>
              </a:rPr>
              <a:t>Инструменты поддержки малого и среднего предпринимательства</a:t>
            </a:r>
            <a:endParaRPr lang="ru-RU" dirty="0">
              <a:solidFill>
                <a:srgbClr val="4D4D4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852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2</a:t>
            </a:fld>
            <a:endParaRPr lang="ru-RU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3778"/>
            <a:ext cx="5914999" cy="868958"/>
          </a:xfrm>
        </p:spPr>
        <p:txBody>
          <a:bodyPr/>
          <a:lstStyle/>
          <a:p>
            <a:pPr algn="l"/>
            <a:r>
              <a:rPr lang="ru-RU" sz="3600" dirty="0" smtClean="0">
                <a:latin typeface="Arial" pitchFamily="34" charset="0"/>
                <a:cs typeface="Arial" pitchFamily="34" charset="0"/>
              </a:rPr>
              <a:t>О Банке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56316"/>
              </p:ext>
            </p:extLst>
          </p:nvPr>
        </p:nvGraphicFramePr>
        <p:xfrm>
          <a:off x="467544" y="1268762"/>
          <a:ext cx="7704856" cy="46516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04856"/>
              </a:tblGrid>
              <a:tr h="965930">
                <a:tc>
                  <a:txBody>
                    <a:bodyPr/>
                    <a:lstStyle/>
                    <a:p>
                      <a:endParaRPr lang="ru-RU" sz="14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921426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921426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921426">
                <a:tc>
                  <a:txBody>
                    <a:bodyPr/>
                    <a:lstStyle/>
                    <a:p>
                      <a:endParaRPr lang="ru-RU" sz="1400" dirty="0"/>
                    </a:p>
                  </a:txBody>
                  <a:tcP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BC8E7"/>
                    </a:solidFill>
                  </a:tcPr>
                </a:tc>
              </a:tr>
              <a:tr h="921426">
                <a:tc>
                  <a:txBody>
                    <a:bodyPr/>
                    <a:lstStyle/>
                    <a:p>
                      <a:endParaRPr lang="ru-RU" sz="14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4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              </a:t>
                      </a:r>
                      <a:endParaRPr lang="ru-RU" sz="1800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>
                    <a:lnT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8A8A2"/>
                    </a:solidFill>
                  </a:tcPr>
                </a:tc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52" b="30213"/>
          <a:stretch/>
        </p:blipFill>
        <p:spPr>
          <a:xfrm>
            <a:off x="539553" y="5217354"/>
            <a:ext cx="432047" cy="5039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97" r="10786"/>
          <a:stretch/>
        </p:blipFill>
        <p:spPr>
          <a:xfrm>
            <a:off x="540000" y="4293096"/>
            <a:ext cx="432000" cy="50392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" r="6139"/>
          <a:stretch/>
        </p:blipFill>
        <p:spPr>
          <a:xfrm>
            <a:off x="540000" y="3356992"/>
            <a:ext cx="542886" cy="47495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2492896"/>
            <a:ext cx="471326" cy="504056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556792"/>
            <a:ext cx="553061" cy="50405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331640" y="5157192"/>
            <a:ext cx="199740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АО «МСП Банк» </a:t>
            </a:r>
            <a:endParaRPr lang="ru-RU" dirty="0" smtClean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учреждено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331640" y="4077072"/>
            <a:ext cx="31920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Реализует государственную</a:t>
            </a:r>
          </a:p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программу финансовой </a:t>
            </a:r>
          </a:p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поддержки МСП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331640" y="3212976"/>
            <a:ext cx="27262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Реализует гарантийную</a:t>
            </a:r>
          </a:p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поддержку МСП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1331640" y="2420888"/>
            <a:ext cx="276229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Участник национальной</a:t>
            </a:r>
          </a:p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гарантийной системы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1331640" y="1484784"/>
            <a:ext cx="386984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Осуществляет кредитование МСП</a:t>
            </a:r>
            <a:endParaRPr lang="ru-RU" dirty="0"/>
          </a:p>
        </p:txBody>
      </p:sp>
      <p:sp>
        <p:nvSpPr>
          <p:cNvPr id="37" name="TextBox 36"/>
          <p:cNvSpPr txBox="1"/>
          <p:nvPr/>
        </p:nvSpPr>
        <p:spPr>
          <a:xfrm>
            <a:off x="4932040" y="5363924"/>
            <a:ext cx="1099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1999</a:t>
            </a:r>
            <a:r>
              <a:rPr lang="en-US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год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458549" y="4338977"/>
            <a:ext cx="14585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2004 года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5921771" y="3383119"/>
            <a:ext cx="14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2013 года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6365827" y="2510314"/>
            <a:ext cx="14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2016 года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830790" y="1556792"/>
            <a:ext cx="1407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с 2017 года</a:t>
            </a:r>
            <a:endParaRPr lang="ru-RU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33" name="Прямая со стрелкой 32"/>
          <p:cNvCxnSpPr/>
          <p:nvPr/>
        </p:nvCxnSpPr>
        <p:spPr>
          <a:xfrm flipV="1">
            <a:off x="4731082" y="731318"/>
            <a:ext cx="2505214" cy="4840512"/>
          </a:xfrm>
          <a:prstGeom prst="straightConnector1">
            <a:avLst/>
          </a:prstGeom>
          <a:ln w="19050">
            <a:solidFill>
              <a:schemeClr val="tx1">
                <a:lumMod val="50000"/>
                <a:lumOff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Блок-схема: узел 18"/>
          <p:cNvSpPr/>
          <p:nvPr/>
        </p:nvSpPr>
        <p:spPr>
          <a:xfrm>
            <a:off x="6156200" y="2636912"/>
            <a:ext cx="144000" cy="144000"/>
          </a:xfrm>
          <a:prstGeom prst="flowChartConnector">
            <a:avLst/>
          </a:prstGeom>
          <a:solidFill>
            <a:schemeClr val="bg1"/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Блок-схема: узел 19"/>
          <p:cNvSpPr/>
          <p:nvPr/>
        </p:nvSpPr>
        <p:spPr>
          <a:xfrm>
            <a:off x="6625393" y="1714791"/>
            <a:ext cx="144000" cy="144000"/>
          </a:xfrm>
          <a:prstGeom prst="flowChartConnector">
            <a:avLst/>
          </a:prstGeom>
          <a:solidFill>
            <a:schemeClr val="bg1"/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6" name="Блок-схема: узел 35"/>
          <p:cNvSpPr/>
          <p:nvPr/>
        </p:nvSpPr>
        <p:spPr>
          <a:xfrm>
            <a:off x="5705277" y="3494825"/>
            <a:ext cx="144000" cy="144000"/>
          </a:xfrm>
          <a:prstGeom prst="flowChartConnector">
            <a:avLst/>
          </a:prstGeom>
          <a:solidFill>
            <a:schemeClr val="bg1"/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Блок-схема: узел 15"/>
          <p:cNvSpPr/>
          <p:nvPr/>
        </p:nvSpPr>
        <p:spPr>
          <a:xfrm>
            <a:off x="4659082" y="5499830"/>
            <a:ext cx="144000" cy="144000"/>
          </a:xfrm>
          <a:prstGeom prst="flowChartConnector">
            <a:avLst/>
          </a:prstGeom>
          <a:solidFill>
            <a:schemeClr val="bg1"/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Блок-схема: узел 16"/>
          <p:cNvSpPr/>
          <p:nvPr/>
        </p:nvSpPr>
        <p:spPr>
          <a:xfrm>
            <a:off x="5136853" y="4565509"/>
            <a:ext cx="144000" cy="144000"/>
          </a:xfrm>
          <a:prstGeom prst="flowChartConnector">
            <a:avLst/>
          </a:prstGeom>
          <a:solidFill>
            <a:schemeClr val="bg1"/>
          </a:solidFill>
          <a:ln w="158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692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3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58408185"/>
              </p:ext>
            </p:extLst>
          </p:nvPr>
        </p:nvGraphicFramePr>
        <p:xfrm>
          <a:off x="395536" y="1412777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«Оборотное кредитование»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6" y="2124145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</a:t>
            </a:r>
            <a:r>
              <a:rPr lang="ru-RU" sz="10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1000" b="1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ополнение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оборотных средств, финансирование текущей деятельности (включая выплату заработной платы и пр. платежи, за исключением уплаты налогов и сборов), а также финансирование участия в тендере (конкурсе).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95536" y="2969927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2339752" y="2969926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387854" y="2969927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5850" y="3329967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5428" y="3329967"/>
            <a:ext cx="632508" cy="603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1" y="3282335"/>
            <a:ext cx="639863" cy="6251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3608" y="3329967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500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07348" y="3329967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en-US" sz="1000" dirty="0" smtClean="0">
                <a:latin typeface="Arial" pitchFamily="34" charset="0"/>
                <a:cs typeface="Arial" pitchFamily="34" charset="0"/>
              </a:rPr>
              <a:t>36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975928" y="3329967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бизнеса –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9,6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% 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малого бизнеса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 10,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6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% годовых</a:t>
            </a:r>
          </a:p>
        </p:txBody>
      </p:sp>
      <p:sp>
        <p:nvSpPr>
          <p:cNvPr id="34" name="Заголовок 1"/>
          <p:cNvSpPr>
            <a:spLocks noGrp="1"/>
          </p:cNvSpPr>
          <p:nvPr>
            <p:ph type="title"/>
          </p:nvPr>
        </p:nvSpPr>
        <p:spPr>
          <a:xfrm>
            <a:off x="385193" y="116632"/>
            <a:ext cx="6419055" cy="648073"/>
          </a:xfrm>
        </p:spPr>
        <p:txBody>
          <a:bodyPr/>
          <a:lstStyle/>
          <a:p>
            <a:pPr algn="l"/>
            <a:r>
              <a:rPr lang="ru-RU" sz="3600" dirty="0" smtClean="0">
                <a:latin typeface="Arial" pitchFamily="34" charset="0"/>
                <a:cs typeface="Arial" pitchFamily="34" charset="0"/>
              </a:rPr>
              <a:t>Продукты Банка</a:t>
            </a:r>
            <a:endParaRPr lang="ru-RU" sz="36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8" name="Таблица 4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4578891"/>
              </p:ext>
            </p:extLst>
          </p:nvPr>
        </p:nvGraphicFramePr>
        <p:xfrm>
          <a:off x="403700" y="4077073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«Инвестиционное кредитование»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49" name="TextBox 48"/>
          <p:cNvSpPr txBox="1"/>
          <p:nvPr/>
        </p:nvSpPr>
        <p:spPr>
          <a:xfrm>
            <a:off x="403700" y="4788441"/>
            <a:ext cx="763284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</a:t>
            </a:r>
            <a:r>
              <a:rPr lang="ru-RU" sz="10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–</a:t>
            </a:r>
            <a:r>
              <a:rPr lang="ru-RU" sz="1000" b="1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финансирование инвестиций для приобретения, реконструкции, модернизации, ремонта основных средств, а также для строительства зданий и сооружений производственного назначения.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403700" y="5517233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51" name="TextBox 50"/>
          <p:cNvSpPr txBox="1"/>
          <p:nvPr/>
        </p:nvSpPr>
        <p:spPr>
          <a:xfrm>
            <a:off x="2347916" y="5517232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4396018" y="5517233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4014" y="5877273"/>
            <a:ext cx="603089" cy="58837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3592" y="5877273"/>
            <a:ext cx="632508" cy="603089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005" y="5829641"/>
            <a:ext cx="639863" cy="625153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1051772" y="5877273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1000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3015512" y="5877273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84 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4984092" y="5877273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бизнеса –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9,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1% 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малого бизнеса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10,1% годовых</a:t>
            </a:r>
          </a:p>
        </p:txBody>
      </p:sp>
      <p:sp>
        <p:nvSpPr>
          <p:cNvPr id="27" name="Freeform 5"/>
          <p:cNvSpPr/>
          <p:nvPr/>
        </p:nvSpPr>
        <p:spPr>
          <a:xfrm>
            <a:off x="433387" y="764705"/>
            <a:ext cx="7450981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по Программе стимулирования субъектов МСП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9231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4</a:t>
            </a:fld>
            <a:endParaRPr lang="ru-RU" dirty="0"/>
          </a:p>
        </p:txBody>
      </p:sp>
      <p:graphicFrame>
        <p:nvGraphicFramePr>
          <p:cNvPr id="17" name="Таблиц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7631408"/>
              </p:ext>
            </p:extLst>
          </p:nvPr>
        </p:nvGraphicFramePr>
        <p:xfrm>
          <a:off x="395536" y="907559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«Контрактное кредитование»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23528" y="1843663"/>
            <a:ext cx="316835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</a:t>
            </a:r>
            <a:r>
              <a:rPr lang="ru-RU" sz="10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финансирование расходов, связанных с исполнением Заемщиком контракта в рамках Федеральных законов 223-ФЗ и 44-ФЗ, но не более 70% суммы контракта уменьшенной на сумму аванса, предусмотренного контрактом или полученного от заказчика, а также на сумму произведенных оплат в рамках выполнения контракта. в случае если финансирование осуществляется до заключения контракта - не более 70% от величины максимальной закупки, указанной в параметрах закупки на сайте zakupki.gov.ru.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5536" y="4579968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2555776" y="4579967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4716016" y="4579968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874" y="4940008"/>
            <a:ext cx="603089" cy="588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590" y="4940008"/>
            <a:ext cx="632508" cy="60308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1" y="4892376"/>
            <a:ext cx="639863" cy="62515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43608" y="4940008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50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23372" y="4940008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36 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04090" y="4940008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бизнеса –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9,6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% 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малого бизнеса – 10,</a:t>
            </a:r>
            <a:r>
              <a:rPr lang="en-US" sz="1000" dirty="0">
                <a:latin typeface="Arial" pitchFamily="34" charset="0"/>
                <a:cs typeface="Arial" pitchFamily="34" charset="0"/>
              </a:rPr>
              <a:t>6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%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годовых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99647"/>
            <a:ext cx="4121593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5536" y="5437673"/>
            <a:ext cx="20162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itchFamily="34" charset="0"/>
                <a:cs typeface="Arial" pitchFamily="34" charset="0"/>
              </a:rPr>
              <a:t>но не более 70% суммы контракта, уменьшенной на сумму полученного аванса и на сумму произведенных оплат за выполнение контракта от заказчика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2627784" y="5436512"/>
            <a:ext cx="20162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itchFamily="34" charset="0"/>
                <a:cs typeface="Arial" pitchFamily="34" charset="0"/>
              </a:rPr>
              <a:t>но не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более срока действия контракта, увеличенного на 90 дней.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Freeform 5"/>
          <p:cNvSpPr/>
          <p:nvPr/>
        </p:nvSpPr>
        <p:spPr>
          <a:xfrm>
            <a:off x="395537" y="260648"/>
            <a:ext cx="7488832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по Программе стимулирования субъектов МСП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0398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5</a:t>
            </a:fld>
            <a:endParaRPr lang="ru-RU" dirty="0"/>
          </a:p>
        </p:txBody>
      </p:sp>
      <p:graphicFrame>
        <p:nvGraphicFramePr>
          <p:cNvPr id="17" name="Таблиц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0394622"/>
              </p:ext>
            </p:extLst>
          </p:nvPr>
        </p:nvGraphicFramePr>
        <p:xfrm>
          <a:off x="395536" y="907559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«Серебряный бизнес»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395535" y="1628800"/>
            <a:ext cx="7488833" cy="4154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</a:t>
            </a:r>
            <a:r>
              <a:rPr lang="ru-RU" sz="10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–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соответствует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целям бизнес плана, сформированного Заемщиком на портале "Бизнес-навигатор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МСП".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395536" y="5490207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2555776" y="5490206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4716016" y="5490207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1874" y="5850247"/>
            <a:ext cx="603089" cy="588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590" y="5850247"/>
            <a:ext cx="632508" cy="60308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1" y="5802615"/>
            <a:ext cx="639863" cy="62515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43608" y="5850247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10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23372" y="5850247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84 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304090" y="5850247"/>
            <a:ext cx="998991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9,9% годовых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7" name="Freeform 5"/>
          <p:cNvSpPr/>
          <p:nvPr/>
        </p:nvSpPr>
        <p:spPr>
          <a:xfrm>
            <a:off x="395537" y="260648"/>
            <a:ext cx="7488832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по Программе стимулирования субъектов МСП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90" y="2176850"/>
            <a:ext cx="4687153" cy="312435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184068" y="2132856"/>
            <a:ext cx="29883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200" i="1" dirty="0" smtClean="0">
                <a:solidFill>
                  <a:srgbClr val="4D4D4D"/>
                </a:solidFill>
                <a:latin typeface="Arial" pitchFamily="34" charset="0"/>
                <a:cs typeface="Arial" pitchFamily="34" charset="0"/>
              </a:rPr>
              <a:t>Оказание финансовой поддержки Субъектам МСП – гражданам РФ в возрасте не менее 45 лет и не более 65 лет.</a:t>
            </a:r>
            <a:endParaRPr lang="ru-RU" sz="1200" i="1" dirty="0">
              <a:solidFill>
                <a:srgbClr val="4D4D4D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5160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6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18941201"/>
              </p:ext>
            </p:extLst>
          </p:nvPr>
        </p:nvGraphicFramePr>
        <p:xfrm>
          <a:off x="395536" y="704750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«Кооперация»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7" y="1454587"/>
            <a:ext cx="78488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–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ополнение оборотных средств, финансирование текущей деятельности (включая выплату заработной платы и пр. платежи, за исключением уплаты налогов и сборов), а также финансирование участия в тендере (конкурсе).</a:t>
            </a:r>
          </a:p>
          <a:p>
            <a:pPr algn="just"/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Для сельскохозяйственных</a:t>
            </a:r>
            <a:r>
              <a:rPr lang="en-US" sz="10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производственных и</a:t>
            </a:r>
            <a:r>
              <a:rPr lang="en-US" sz="10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сельскохозяйственных потребительских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кооперативов,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а также членов сельскохозяйственных потребительских кооперативов – крестьянских (фермерских)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хозяйств.</a:t>
            </a:r>
            <a:endParaRPr lang="ru-RU" sz="1000" i="1" dirty="0">
              <a:latin typeface="Arial" pitchFamily="34" charset="0"/>
              <a:cs typeface="Arial" pitchFamily="34" charset="0"/>
            </a:endParaRPr>
          </a:p>
          <a:p>
            <a:pPr algn="just"/>
            <a:endParaRPr lang="ru-RU" sz="1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318684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2627784" y="2318683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572000" y="2318684"/>
            <a:ext cx="1725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КРЕДИТУ*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82" y="2678724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74" y="2678724"/>
            <a:ext cx="632508" cy="603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656660"/>
            <a:ext cx="639863" cy="6251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3608" y="2678724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10</a:t>
            </a:r>
            <a:endParaRPr lang="ru-RU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95380" y="2678724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smtClean="0">
                <a:latin typeface="Arial" pitchFamily="34" charset="0"/>
                <a:cs typeface="Arial" pitchFamily="34" charset="0"/>
              </a:rPr>
              <a:t>36</a:t>
            </a:r>
            <a:r>
              <a:rPr lang="en-US" sz="100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7" name="Таблиц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79069830"/>
              </p:ext>
            </p:extLst>
          </p:nvPr>
        </p:nvGraphicFramePr>
        <p:xfrm>
          <a:off x="395536" y="3501008"/>
          <a:ext cx="7704856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04856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«Агропарк»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95536" y="5301209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2627784" y="5301208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4572000" y="5301209"/>
            <a:ext cx="1725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КРЕДИТУ*</a:t>
            </a:r>
            <a:endParaRPr lang="ru-RU" sz="11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882" y="5661249"/>
            <a:ext cx="603089" cy="588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9574" y="5661249"/>
            <a:ext cx="632508" cy="60308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1" y="5663864"/>
            <a:ext cx="639863" cy="62515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43608" y="5661249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1000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295380" y="5661249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84 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51149" y="4233282"/>
            <a:ext cx="7893259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–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финансирование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инвестиций, направленных на создание и/или приобретение (сооружение, изготовление, достройку, дооборудование, реконструкцию, модернизацию и техническое перевооружение) основных средств (включая строительство, реконструкцию, модернизацию объектов капитального строительства, в том числе выполнение инженерных изысканий, подготовку проектной документации для их строительства, реконструкции, модернизации), запуск новых проектов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5165316" y="5663570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бизнеса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8,9%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малого бизнеса – 9,9% годовых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69885" y="3254787"/>
            <a:ext cx="80905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i="1" smtClean="0">
                <a:latin typeface="Arial" pitchFamily="34" charset="0"/>
                <a:cs typeface="Arial" pitchFamily="34" charset="0"/>
              </a:rPr>
              <a:t>*</a:t>
            </a:r>
            <a:r>
              <a:rPr lang="ru-RU" sz="1000" i="1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1000" i="1">
                <a:latin typeface="Arial" pitchFamily="34" charset="0"/>
                <a:cs typeface="Arial" pitchFamily="34" charset="0"/>
              </a:rPr>
              <a:t>субсидировании процентной ставки по программам Минсельхоза РФ процентная ставка составит от 1 до 5% годовых</a:t>
            </a:r>
            <a:endParaRPr lang="ru-RU" sz="1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95537" y="6351131"/>
            <a:ext cx="80905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 smtClean="0">
                <a:latin typeface="Arial" pitchFamily="34" charset="0"/>
                <a:cs typeface="Arial" pitchFamily="34" charset="0"/>
              </a:rPr>
              <a:t>*При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субсидировании процентной ставки по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программам Минсельхоза РФ процентная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ставка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составит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от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1 до 5%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годовых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5356697" y="2710661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бизнеса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8,9%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малого бизнеса – 9,9% годовых</a:t>
            </a:r>
          </a:p>
        </p:txBody>
      </p:sp>
      <p:sp>
        <p:nvSpPr>
          <p:cNvPr id="31" name="Freeform 5"/>
          <p:cNvSpPr/>
          <p:nvPr/>
        </p:nvSpPr>
        <p:spPr>
          <a:xfrm>
            <a:off x="395536" y="116632"/>
            <a:ext cx="7450981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сельскохозяйственной кооперации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27682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7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0931248"/>
              </p:ext>
            </p:extLst>
          </p:nvPr>
        </p:nvGraphicFramePr>
        <p:xfrm>
          <a:off x="395536" y="836712"/>
          <a:ext cx="2911435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11435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«Предэкспорт»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8" y="1700808"/>
            <a:ext cx="295232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–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п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ополнение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оборотных средств, финансирование текущей деятельности (включая выплату заработной платы и пр. платежи, за исключением уплаты налогов и сборов), а также финансирование участия в тендере (конкурсе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). </a:t>
            </a:r>
          </a:p>
          <a:p>
            <a:pPr algn="just"/>
            <a:endParaRPr lang="ru-RU" sz="1000" i="1" dirty="0">
              <a:latin typeface="Arial" pitchFamily="34" charset="0"/>
              <a:cs typeface="Arial" pitchFamily="34" charset="0"/>
            </a:endParaRPr>
          </a:p>
          <a:p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Для сельскохозяйственных производственных и потребительских кооперативов.</a:t>
            </a:r>
            <a:endParaRPr lang="ru-RU" sz="10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4437113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2361084" y="4437112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305300" y="4437113"/>
            <a:ext cx="172515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КРЕДИТУ*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7182" y="4797153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2874" y="4797153"/>
            <a:ext cx="632508" cy="603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807771"/>
            <a:ext cx="639863" cy="6251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3608" y="4797153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smtClean="0">
                <a:latin typeface="Arial" pitchFamily="34" charset="0"/>
                <a:cs typeface="Arial" pitchFamily="34" charset="0"/>
              </a:rPr>
              <a:t>От</a:t>
            </a:r>
            <a:r>
              <a:rPr lang="en-US" sz="100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1 до </a:t>
            </a:r>
            <a:r>
              <a:rPr lang="en-US" sz="1000" smtClean="0">
                <a:latin typeface="Arial" pitchFamily="34" charset="0"/>
                <a:cs typeface="Arial" pitchFamily="34" charset="0"/>
              </a:rPr>
              <a:t>50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0</a:t>
            </a:r>
            <a:endParaRPr lang="ru-RU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000" smtClean="0">
                <a:latin typeface="Arial" pitchFamily="34" charset="0"/>
                <a:cs typeface="Arial" pitchFamily="34" charset="0"/>
              </a:rPr>
              <a:t>млн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028680" y="4797153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36 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6917" y="836712"/>
            <a:ext cx="4444030" cy="2952328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397496" y="5589240"/>
            <a:ext cx="8090547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i="1" dirty="0" smtClean="0">
                <a:latin typeface="Arial" pitchFamily="34" charset="0"/>
                <a:cs typeface="Arial" pitchFamily="34" charset="0"/>
              </a:rPr>
              <a:t>*При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субсидировании процентной ставки по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программам Минсельхоза РФ процентная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ставка </a:t>
            </a:r>
            <a:r>
              <a:rPr lang="ru-RU" sz="1000" i="1" dirty="0" smtClean="0">
                <a:latin typeface="Arial" pitchFamily="34" charset="0"/>
                <a:cs typeface="Arial" pitchFamily="34" charset="0"/>
              </a:rPr>
              <a:t>составит от 1 до 5% </a:t>
            </a:r>
            <a:r>
              <a:rPr lang="ru-RU" sz="1000" i="1" dirty="0">
                <a:latin typeface="Arial" pitchFamily="34" charset="0"/>
                <a:cs typeface="Arial" pitchFamily="34" charset="0"/>
              </a:rPr>
              <a:t>годовых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130681" y="4797152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бизнеса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8,9%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малого бизнеса – 9,9% годовых</a:t>
            </a:r>
          </a:p>
        </p:txBody>
      </p:sp>
      <p:sp>
        <p:nvSpPr>
          <p:cNvPr id="18" name="Freeform 5"/>
          <p:cNvSpPr/>
          <p:nvPr/>
        </p:nvSpPr>
        <p:spPr>
          <a:xfrm>
            <a:off x="395536" y="116632"/>
            <a:ext cx="7715580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сельскохозяйственной кооперации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207831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8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3789040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5373216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226359" y="3789040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26" y="5805264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335" y="4201760"/>
            <a:ext cx="632508" cy="603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159698"/>
            <a:ext cx="639863" cy="6251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71600" y="4077072"/>
            <a:ext cx="3024336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1000" u="sng" dirty="0">
                <a:latin typeface="Arial" pitchFamily="34" charset="0"/>
                <a:cs typeface="Arial" pitchFamily="34" charset="0"/>
              </a:rPr>
              <a:t>кредитовании на оборотные </a:t>
            </a:r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цели</a:t>
            </a:r>
            <a:r>
              <a:rPr lang="en-US" sz="1000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:</a:t>
            </a:r>
            <a:endParaRPr lang="ru-RU" sz="1000" u="sng" dirty="0">
              <a:latin typeface="Arial" pitchFamily="34" charset="0"/>
              <a:cs typeface="Arial" pitchFamily="34" charset="0"/>
            </a:endParaRP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от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1 млн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руб. до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500 млн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руб.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(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включительно) 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1000" u="sng" dirty="0">
                <a:latin typeface="Arial" pitchFamily="34" charset="0"/>
                <a:cs typeface="Arial" pitchFamily="34" charset="0"/>
              </a:rPr>
              <a:t>кредитовании на инвестиционные цели: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от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1 млн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руб. до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1000 млн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руб. (включительно)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610080" y="4077072"/>
            <a:ext cx="3206327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При </a:t>
            </a:r>
            <a:r>
              <a:rPr lang="ru-RU" sz="1000" u="sng" dirty="0">
                <a:latin typeface="Arial" pitchFamily="34" charset="0"/>
                <a:cs typeface="Arial" pitchFamily="34" charset="0"/>
              </a:rPr>
              <a:t>кредитовании на оборотные цели:</a:t>
            </a:r>
          </a:p>
          <a:p>
            <a:r>
              <a:rPr lang="en-US" sz="1000" dirty="0" smtClean="0">
                <a:latin typeface="Arial" pitchFamily="34" charset="0"/>
                <a:cs typeface="Arial" pitchFamily="34" charset="0"/>
              </a:rPr>
              <a:t>-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субъектов малого бизнеса – 10,6% годовых;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- для субъектов среднего бизнеса – 9,6% годовых.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1000" u="sng" dirty="0">
                <a:latin typeface="Arial" pitchFamily="34" charset="0"/>
                <a:cs typeface="Arial" pitchFamily="34" charset="0"/>
              </a:rPr>
              <a:t>При кредитовании на инвестиционные цели: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- для субъектов малого бизнеса – 9,9% годовых;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- для субъектов среднего бизнеса – 8,9% годовых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89" t="6251" r="9738" b="-4077"/>
          <a:stretch/>
        </p:blipFill>
        <p:spPr>
          <a:xfrm>
            <a:off x="-17462" y="684000"/>
            <a:ext cx="3708000" cy="3240000"/>
          </a:xfrm>
          <a:prstGeom prst="rect">
            <a:avLst/>
          </a:prstGeom>
        </p:spPr>
      </p:pic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779905487"/>
              </p:ext>
            </p:extLst>
          </p:nvPr>
        </p:nvGraphicFramePr>
        <p:xfrm>
          <a:off x="3688041" y="836712"/>
          <a:ext cx="441235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41235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«Развитие моногородов»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62799" y="5733256"/>
            <a:ext cx="3825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На пополнение оборотных средств, финансирование текущей деятельности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:  не более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36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месяцев 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На финансирование инвестиций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: не более 84 месяцев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707904" y="1500460"/>
            <a:ext cx="45268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</a:t>
            </a:r>
          </a:p>
          <a:p>
            <a:endParaRPr lang="ru-RU" sz="1200" dirty="0" smtClean="0">
              <a:solidFill>
                <a:srgbClr val="0072BC"/>
              </a:solidFill>
              <a:latin typeface="Arial" pitchFamily="34" charset="0"/>
              <a:cs typeface="Arial" pitchFamily="34" charset="0"/>
            </a:endParaRPr>
          </a:p>
          <a:p>
            <a:pPr marL="171450" indent="-171450" algn="just">
              <a:buClr>
                <a:srgbClr val="0072BC"/>
              </a:buClr>
              <a:buFont typeface="Wingdings" pitchFamily="2" charset="2"/>
              <a:buChar char="§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пополнение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оборотных средств, финансирование текущей  деятельности (включая выплату заработной платы и пр. платежи, за исключением уплаты налогов и сборов), а также финансирование участия в тендере (конкурсе).</a:t>
            </a:r>
          </a:p>
          <a:p>
            <a:pPr marL="171450" indent="-171450">
              <a:buClr>
                <a:srgbClr val="0072BC"/>
              </a:buClr>
              <a:buFont typeface="Wingdings" pitchFamily="2" charset="2"/>
              <a:buChar char="§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финансирование инвестиций: </a:t>
            </a:r>
          </a:p>
          <a:p>
            <a:pPr marL="171450" indent="-171450">
              <a:buFontTx/>
              <a:buChar char="-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приобретение, реконструкция, модернизация, ремонт основных средств;</a:t>
            </a:r>
          </a:p>
          <a:p>
            <a:pPr marL="171450" indent="-171450">
              <a:buFontTx/>
              <a:buChar char="-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строительство зданий и сооружений производственного назначения.</a:t>
            </a:r>
          </a:p>
        </p:txBody>
      </p:sp>
      <p:sp>
        <p:nvSpPr>
          <p:cNvPr id="19" name="Freeform 5"/>
          <p:cNvSpPr/>
          <p:nvPr/>
        </p:nvSpPr>
        <p:spPr>
          <a:xfrm>
            <a:off x="365426" y="109861"/>
            <a:ext cx="7662958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резидентов моногородов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4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9</a:t>
            </a:fld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323528" y="4121785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323528" y="5373216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226359" y="4121785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26" y="5805264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0335" y="4534505"/>
            <a:ext cx="632508" cy="603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492443"/>
            <a:ext cx="639863" cy="6251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71600" y="4604964"/>
            <a:ext cx="30243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itchFamily="34" charset="0"/>
                <a:cs typeface="Arial" pitchFamily="34" charset="0"/>
              </a:rPr>
              <a:t>Не более 100 тыс. рублей и не более 1 кредита </a:t>
            </a:r>
            <a:r>
              <a:rPr lang="ru-RU" sz="1000">
                <a:latin typeface="Arial" pitchFamily="34" charset="0"/>
                <a:cs typeface="Arial" pitchFamily="34" charset="0"/>
              </a:rPr>
              <a:t>одному 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заемщику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985710489"/>
              </p:ext>
            </p:extLst>
          </p:nvPr>
        </p:nvGraphicFramePr>
        <p:xfrm>
          <a:off x="399626" y="836712"/>
          <a:ext cx="7700767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00767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«Развитие моногородов</a:t>
                      </a:r>
                      <a:r>
                        <a:rPr lang="en-US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 - </a:t>
                      </a:r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микрокредит»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7" name="TextBox 16"/>
          <p:cNvSpPr txBox="1"/>
          <p:nvPr/>
        </p:nvSpPr>
        <p:spPr>
          <a:xfrm>
            <a:off x="962799" y="5919083"/>
            <a:ext cx="382522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>
                <a:latin typeface="Arial" pitchFamily="34" charset="0"/>
                <a:cs typeface="Arial" pitchFamily="34" charset="0"/>
              </a:rPr>
              <a:t>12 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23528" y="1889537"/>
            <a:ext cx="345638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</a:t>
            </a:r>
          </a:p>
          <a:p>
            <a:pPr algn="just"/>
            <a:endParaRPr lang="ru-RU" sz="1100" dirty="0" smtClean="0">
              <a:solidFill>
                <a:srgbClr val="0072BC"/>
              </a:solidFill>
              <a:latin typeface="Arial" pitchFamily="34" charset="0"/>
              <a:cs typeface="Arial" pitchFamily="34" charset="0"/>
            </a:endParaRPr>
          </a:p>
          <a:p>
            <a:pPr algn="just"/>
            <a:r>
              <a:rPr lang="ru-RU" sz="1000" dirty="0">
                <a:latin typeface="Arial" pitchFamily="34" charset="0"/>
                <a:cs typeface="Arial" pitchFamily="34" charset="0"/>
              </a:rPr>
              <a:t>На организацию и (или) развитие бизнеса на территории моногородов в части пополнения оборотных средств, финансирования текущей деятельности (включая выплату заработной платы и пр. платежи, за исключением уплаты налогов и сборов).</a:t>
            </a:r>
          </a:p>
          <a:p>
            <a:pPr algn="just"/>
            <a:r>
              <a:rPr lang="ru-RU" sz="1000" dirty="0">
                <a:latin typeface="Arial" pitchFamily="34" charset="0"/>
                <a:cs typeface="Arial" pitchFamily="34" charset="0"/>
              </a:rPr>
              <a:t> </a:t>
            </a:r>
          </a:p>
          <a:p>
            <a:pPr algn="just"/>
            <a:r>
              <a:rPr lang="ru-RU" sz="1000" dirty="0">
                <a:latin typeface="Arial" pitchFamily="34" charset="0"/>
                <a:cs typeface="Arial" pitchFamily="34" charset="0"/>
              </a:rPr>
              <a:t>Не допускается рефинансирование ранее выданных кредитов (займов).</a:t>
            </a:r>
          </a:p>
        </p:txBody>
      </p:sp>
      <p:sp>
        <p:nvSpPr>
          <p:cNvPr id="19" name="Freeform 5"/>
          <p:cNvSpPr/>
          <p:nvPr/>
        </p:nvSpPr>
        <p:spPr>
          <a:xfrm>
            <a:off x="365426" y="109861"/>
            <a:ext cx="7662958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резидентов моногородов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550" y="1590466"/>
            <a:ext cx="3816842" cy="238653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4633105" y="4681908"/>
            <a:ext cx="1153293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smtClean="0">
                <a:latin typeface="Arial" pitchFamily="34" charset="0"/>
                <a:cs typeface="Arial" pitchFamily="34" charset="0"/>
              </a:rPr>
              <a:t>10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,6% годовых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57198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10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56773528"/>
              </p:ext>
            </p:extLst>
          </p:nvPr>
        </p:nvGraphicFramePr>
        <p:xfrm>
          <a:off x="395536" y="764705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«Высокотехнологичный»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4572000" y="1581760"/>
            <a:ext cx="338437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– </a:t>
            </a:r>
            <a:r>
              <a:rPr lang="ru-RU" sz="10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оказание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финансовой поддержки Субъектам МСП, которые соответствуют критериям отнесения к быстрорастущим инновационным, высокотехнологичным предприятиям, утвержденным рабочей группой по вопросам оказания поддержки субъектам малого и среднего предпринимательства высокотехнологичных секторов экономики, в том числе внедряющим инновации, осуществляющим проекты в сфере импортозамещения и (или) производящим экспортную продукцию и услуги, созданной АО «Корпорация «МСП» и иными институтами развития.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08668" y="4293096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242" y="4653136"/>
            <a:ext cx="632508" cy="60308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896742" y="4653136"/>
            <a:ext cx="390683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>
                <a:latin typeface="Arial" pitchFamily="34" charset="0"/>
                <a:cs typeface="Arial" pitchFamily="34" charset="0"/>
              </a:rPr>
              <a:t>При кредитовании на оборотные цели: от 10,1% годовых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При кредитовании на инвестиционные цели: от  9,6% годовых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81" y="1556792"/>
            <a:ext cx="4058932" cy="2564318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275807" y="4289069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807" y="4659727"/>
            <a:ext cx="639863" cy="625153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5923879" y="4649109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до 500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15480" y="5375537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78" y="5735578"/>
            <a:ext cx="603089" cy="588379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83076" y="5735578"/>
            <a:ext cx="392447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u="sng" dirty="0">
                <a:latin typeface="Arial" pitchFamily="34" charset="0"/>
                <a:cs typeface="Arial" pitchFamily="34" charset="0"/>
              </a:rPr>
              <a:t>На оборотные цели: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не более 36 месяцев с даты заключения кредитного договора.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 </a:t>
            </a:r>
          </a:p>
          <a:p>
            <a:r>
              <a:rPr lang="ru-RU" sz="1000" u="sng" dirty="0">
                <a:latin typeface="Arial" pitchFamily="34" charset="0"/>
                <a:cs typeface="Arial" pitchFamily="34" charset="0"/>
              </a:rPr>
              <a:t>На инвестиционные цели: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не более 84 месяца с даты заключения кредитного договора.</a:t>
            </a:r>
          </a:p>
        </p:txBody>
      </p:sp>
      <p:sp>
        <p:nvSpPr>
          <p:cNvPr id="17" name="Freeform 5"/>
          <p:cNvSpPr/>
          <p:nvPr/>
        </p:nvSpPr>
        <p:spPr>
          <a:xfrm>
            <a:off x="395536" y="116632"/>
            <a:ext cx="7450981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быстрорастущих инновационных предприятий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3256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/>
          <p:cNvSpPr txBox="1"/>
          <p:nvPr/>
        </p:nvSpPr>
        <p:spPr>
          <a:xfrm>
            <a:off x="485894" y="6221866"/>
            <a:ext cx="401409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itchFamily="34" charset="0"/>
                <a:cs typeface="Arial" pitchFamily="34" charset="0"/>
              </a:rPr>
              <a:t>обучения по программам тренингов для субъектов МСП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АО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«Корпорация «МСП», в том числе «Мама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– предприниматель»</a:t>
            </a:r>
            <a:endParaRPr lang="ru-RU" sz="1000" dirty="0"/>
          </a:p>
        </p:txBody>
      </p:sp>
      <p:pic>
        <p:nvPicPr>
          <p:cNvPr id="32" name="Рисунок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1593" y="6246884"/>
            <a:ext cx="270407" cy="481196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11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97961089"/>
              </p:ext>
            </p:extLst>
          </p:nvPr>
        </p:nvGraphicFramePr>
        <p:xfrm>
          <a:off x="395536" y="764705"/>
          <a:ext cx="7560840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560840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«Женское предпринимательство»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23528" y="1628800"/>
            <a:ext cx="3312368" cy="16466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1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</a:t>
            </a:r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КРЕДИТОВАНИЯ:</a:t>
            </a:r>
          </a:p>
          <a:p>
            <a:pPr marL="171450" indent="-171450" algn="just">
              <a:buClr>
                <a:srgbClr val="0072BC"/>
              </a:buClr>
              <a:buFont typeface="Wingdings" pitchFamily="2" charset="2"/>
              <a:buChar char="§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финансирование инвестиций на приобретение и/или ремонт и/или модернизация основных средств (машин, оборудования, зданий, сооружений, помещений, земельных участков и т.д.).</a:t>
            </a:r>
          </a:p>
          <a:p>
            <a:pPr marL="171450" indent="-171450">
              <a:buClr>
                <a:srgbClr val="0072BC"/>
              </a:buClr>
              <a:buFont typeface="Wingdings" pitchFamily="2" charset="2"/>
              <a:buChar char="§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пополнение оборотных средств, финансирование текущей деятельности (включая выплату заработной платы и другие платежи, за исключением уплаты налогов и сборов).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56078" y="4635820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629568" y="4635821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176" y="4995861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142" y="4995861"/>
            <a:ext cx="632508" cy="603089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5217642" y="5015498"/>
            <a:ext cx="2856872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u="sng" dirty="0">
                <a:latin typeface="Arial" pitchFamily="34" charset="0"/>
                <a:cs typeface="Arial" pitchFamily="34" charset="0"/>
              </a:rPr>
              <a:t>При кредитовании на оборотные цели: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9,6% годовых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При кредитовании на инвестиционные цели: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8,9% годовых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37" y="6205374"/>
            <a:ext cx="270407" cy="481196"/>
          </a:xfrm>
          <a:prstGeom prst="rect">
            <a:avLst/>
          </a:prstGeom>
        </p:spPr>
      </p:pic>
      <p:sp>
        <p:nvSpPr>
          <p:cNvPr id="49" name="TextBox 48"/>
          <p:cNvSpPr txBox="1"/>
          <p:nvPr/>
        </p:nvSpPr>
        <p:spPr>
          <a:xfrm>
            <a:off x="5364088" y="6221866"/>
            <a:ext cx="20882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консультационной поддержки через Бизнес-навигатор МСП</a:t>
            </a:r>
            <a:endParaRPr lang="ru-RU" sz="1000" dirty="0"/>
          </a:p>
        </p:txBody>
      </p:sp>
      <p:pic>
        <p:nvPicPr>
          <p:cNvPr id="50" name="Рисунок 4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3921" y="6228234"/>
            <a:ext cx="270407" cy="481196"/>
          </a:xfrm>
          <a:prstGeom prst="rect">
            <a:avLst/>
          </a:prstGeom>
        </p:spPr>
      </p:pic>
      <p:pic>
        <p:nvPicPr>
          <p:cNvPr id="51" name="Рисунок 5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7351" y="6222660"/>
            <a:ext cx="255405" cy="481196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4610422" y="6280517"/>
            <a:ext cx="40427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i="1" dirty="0" smtClean="0">
                <a:latin typeface="Arial" pitchFamily="34" charset="0"/>
                <a:cs typeface="Arial" pitchFamily="34" charset="0"/>
              </a:rPr>
              <a:t>или</a:t>
            </a:r>
            <a:endParaRPr lang="ru-RU" sz="1000" i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4" name="Рисунок 3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7829" y="1645777"/>
            <a:ext cx="4144571" cy="2791335"/>
          </a:xfrm>
          <a:prstGeom prst="rect">
            <a:avLst/>
          </a:prstGeom>
        </p:spPr>
      </p:pic>
      <p:sp>
        <p:nvSpPr>
          <p:cNvPr id="35" name="TextBox 34"/>
          <p:cNvSpPr txBox="1"/>
          <p:nvPr/>
        </p:nvSpPr>
        <p:spPr>
          <a:xfrm>
            <a:off x="323528" y="5949280"/>
            <a:ext cx="738375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Arial" pitchFamily="34" charset="0"/>
                <a:cs typeface="Arial" pitchFamily="34" charset="0"/>
              </a:rPr>
              <a:t>Для юридических лиц </a:t>
            </a:r>
            <a:r>
              <a:rPr lang="ru-RU" sz="1000" b="1" dirty="0">
                <a:latin typeface="Arial" pitchFamily="34" charset="0"/>
                <a:cs typeface="Arial" pitchFamily="34" charset="0"/>
              </a:rPr>
              <a:t>и ИП, </a:t>
            </a:r>
            <a:r>
              <a:rPr lang="ru-RU" sz="1000" b="1" dirty="0" smtClean="0">
                <a:latin typeface="Arial" pitchFamily="34" charset="0"/>
                <a:cs typeface="Arial" pitchFamily="34" charset="0"/>
              </a:rPr>
              <a:t>получивших </a:t>
            </a:r>
            <a:r>
              <a:rPr lang="ru-RU" sz="1000" b="1" dirty="0">
                <a:latin typeface="Arial" pitchFamily="34" charset="0"/>
                <a:cs typeface="Arial" pitchFamily="34" charset="0"/>
              </a:rPr>
              <a:t>нефинансовую поддержку со стороны АО «Корпорация «МСП» в виде:</a:t>
            </a:r>
          </a:p>
          <a:p>
            <a:endParaRPr lang="ru-RU" sz="1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Freeform 5"/>
          <p:cNvSpPr/>
          <p:nvPr/>
        </p:nvSpPr>
        <p:spPr>
          <a:xfrm>
            <a:off x="323528" y="116632"/>
            <a:ext cx="7560840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женщин-предпринимателей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004150" y="4983560"/>
            <a:ext cx="38252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На пополнение оборотных средств, финансирование текущей деятельности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:  не более 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36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месяцев 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На финансирование инвестиций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: не более 84 месяцев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48546" y="3383414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pic>
        <p:nvPicPr>
          <p:cNvPr id="31" name="Рисунок 3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546" y="3583634"/>
            <a:ext cx="639863" cy="625153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971600" y="3645024"/>
            <a:ext cx="288032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При кредитовании на оборотные цели: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о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т 1 до 500 млн рублей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  <a:p>
            <a:r>
              <a:rPr lang="ru-RU" sz="1000" u="sng" dirty="0" smtClean="0">
                <a:latin typeface="Arial" pitchFamily="34" charset="0"/>
                <a:cs typeface="Arial" pitchFamily="34" charset="0"/>
              </a:rPr>
              <a:t>При кредитовании на инвестиционные цели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о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т 1 до 1000 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37301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12</a:t>
            </a:fld>
            <a:endParaRPr lang="ru-RU" dirty="0"/>
          </a:p>
        </p:txBody>
      </p:sp>
      <p:graphicFrame>
        <p:nvGraphicFramePr>
          <p:cNvPr id="17" name="Таблиц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23046147"/>
              </p:ext>
            </p:extLst>
          </p:nvPr>
        </p:nvGraphicFramePr>
        <p:xfrm>
          <a:off x="395535" y="836712"/>
          <a:ext cx="7709793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09793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«Бизнес-Навигатор»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395536" y="3284080"/>
            <a:ext cx="139333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 КРЕДИТА</a:t>
            </a:r>
            <a:endParaRPr lang="ru-RU" sz="1100" dirty="0"/>
          </a:p>
        </p:txBody>
      </p:sp>
      <p:sp>
        <p:nvSpPr>
          <p:cNvPr id="51" name="TextBox 50"/>
          <p:cNvSpPr txBox="1"/>
          <p:nvPr/>
        </p:nvSpPr>
        <p:spPr>
          <a:xfrm>
            <a:off x="395536" y="4676910"/>
            <a:ext cx="126028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КРЕДИТА</a:t>
            </a:r>
            <a:endParaRPr lang="ru-RU" sz="1100" dirty="0"/>
          </a:p>
        </p:txBody>
      </p:sp>
      <p:sp>
        <p:nvSpPr>
          <p:cNvPr id="52" name="TextBox 51"/>
          <p:cNvSpPr txBox="1"/>
          <p:nvPr/>
        </p:nvSpPr>
        <p:spPr>
          <a:xfrm>
            <a:off x="2411760" y="4676911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34" y="4986151"/>
            <a:ext cx="603089" cy="588379"/>
          </a:xfrm>
          <a:prstGeom prst="rect">
            <a:avLst/>
          </a:prstGeom>
        </p:spPr>
      </p:pic>
      <p:pic>
        <p:nvPicPr>
          <p:cNvPr id="54" name="Рисунок 5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334" y="4986151"/>
            <a:ext cx="632508" cy="603089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1" y="3595935"/>
            <a:ext cx="639863" cy="625153"/>
          </a:xfrm>
          <a:prstGeom prst="rect">
            <a:avLst/>
          </a:prstGeom>
        </p:spPr>
      </p:pic>
      <p:sp>
        <p:nvSpPr>
          <p:cNvPr id="56" name="TextBox 55"/>
          <p:cNvSpPr txBox="1"/>
          <p:nvPr/>
        </p:nvSpPr>
        <p:spPr>
          <a:xfrm>
            <a:off x="1043608" y="3593321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 </a:t>
            </a:r>
            <a:r>
              <a:rPr lang="ru-RU" sz="1000" smtClean="0">
                <a:latin typeface="Arial" pitchFamily="34" charset="0"/>
                <a:cs typeface="Arial" pitchFamily="34" charset="0"/>
              </a:rPr>
              <a:t>до 1000</a:t>
            </a:r>
            <a:endParaRPr lang="ru-RU" sz="10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1063132" y="4986151"/>
            <a:ext cx="86594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Не более</a:t>
            </a:r>
          </a:p>
          <a:p>
            <a:r>
              <a:rPr lang="ru-RU" sz="1000" smtClean="0">
                <a:latin typeface="Arial" pitchFamily="34" charset="0"/>
                <a:cs typeface="Arial" pitchFamily="34" charset="0"/>
              </a:rPr>
              <a:t>84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месяцев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395536" y="1700808"/>
            <a:ext cx="349252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ЦЕЛЬ КРЕДИТОВАНИЯ –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финансирование инвестиций на приобретение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и/или ремонт и/или модернизация основных средств (машин, оборудования, зданий, сооружений, помещений, земельных участков и т.д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.) в соответствии с Бизнес-планом, сформированном при помощи сервиса на портале Бизнес-навигатор МСП.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3052441" y="5003895"/>
            <a:ext cx="310373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среднего бизнеса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9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,1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% годовых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Для субъектов малого бизнеса – 10,1% годовых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23528" y="6063099"/>
            <a:ext cx="761458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b="1" dirty="0" smtClean="0">
                <a:latin typeface="Arial" pitchFamily="34" charset="0"/>
                <a:cs typeface="Arial" pitchFamily="34" charset="0"/>
              </a:rPr>
              <a:t>Для юридических лиц </a:t>
            </a:r>
            <a:r>
              <a:rPr lang="ru-RU" sz="1000" b="1" dirty="0">
                <a:latin typeface="Arial" pitchFamily="34" charset="0"/>
                <a:cs typeface="Arial" pitchFamily="34" charset="0"/>
              </a:rPr>
              <a:t>и ИП, </a:t>
            </a:r>
            <a:r>
              <a:rPr lang="ru-RU" sz="1000" b="1" dirty="0" smtClean="0">
                <a:latin typeface="Arial" pitchFamily="34" charset="0"/>
                <a:cs typeface="Arial" pitchFamily="34" charset="0"/>
              </a:rPr>
              <a:t>сформировавших Бизнес-план </a:t>
            </a:r>
            <a:r>
              <a:rPr lang="ru-RU" sz="1000" b="1" dirty="0">
                <a:latin typeface="Arial" pitchFamily="34" charset="0"/>
                <a:cs typeface="Arial" pitchFamily="34" charset="0"/>
              </a:rPr>
              <a:t>при помощи сервиса на портале Бизнес-навигатор </a:t>
            </a:r>
            <a:r>
              <a:rPr lang="ru-RU" sz="1000" b="1" dirty="0" smtClean="0">
                <a:latin typeface="Arial" pitchFamily="34" charset="0"/>
                <a:cs typeface="Arial" pitchFamily="34" charset="0"/>
              </a:rPr>
              <a:t>МСП</a:t>
            </a:r>
            <a:endParaRPr lang="ru-RU" sz="1000" b="1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433" y="1700808"/>
            <a:ext cx="3994111" cy="2664296"/>
          </a:xfrm>
          <a:prstGeom prst="rect">
            <a:avLst/>
          </a:prstGeom>
        </p:spPr>
      </p:pic>
      <p:sp>
        <p:nvSpPr>
          <p:cNvPr id="18" name="Freeform 5"/>
          <p:cNvSpPr/>
          <p:nvPr/>
        </p:nvSpPr>
        <p:spPr>
          <a:xfrm>
            <a:off x="323528" y="116632"/>
            <a:ext cx="7704856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пользователей Портала «Бизнес-навигатор МСП»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09851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>
          <a:xfrm>
            <a:off x="6876256" y="6381328"/>
            <a:ext cx="2133600" cy="365125"/>
          </a:xfrm>
        </p:spPr>
        <p:txBody>
          <a:bodyPr/>
          <a:lstStyle/>
          <a:p>
            <a:fld id="{F0C3E1D0-B99E-411B-BCE4-D3E6DB7EA499}" type="slidenum">
              <a:rPr lang="ru-RU" smtClean="0"/>
              <a:pPr/>
              <a:t>13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88704157"/>
              </p:ext>
            </p:extLst>
          </p:nvPr>
        </p:nvGraphicFramePr>
        <p:xfrm>
          <a:off x="395536" y="721271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Программа Минсельхоза России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7" y="1434842"/>
            <a:ext cx="777686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 smtClean="0">
                <a:latin typeface="Arial" pitchFamily="34" charset="0"/>
                <a:cs typeface="Arial" pitchFamily="34" charset="0"/>
              </a:rPr>
              <a:t>МСП Банк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аккредитован в качестве уполномоченного банка для льготного кредитования сельхозпредприятий в рамках программы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Министерства сельского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хозяйства Российской Федерации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. В рамках существующей линейки кредитных продуктов при соответствии требованиям указанной программы кредитование осуществляется на льготных условиях: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95536" y="2015262"/>
            <a:ext cx="5725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2771800" y="2015262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4162" y="2408573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393863"/>
            <a:ext cx="632508" cy="60308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976708" y="2380818"/>
            <a:ext cx="20259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Льготный краткосрочный кредит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–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до 1 года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71600" y="2740858"/>
            <a:ext cx="210483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Льготный инвестиционный кредит – от 2 до 15 лет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601392" y="2452826"/>
            <a:ext cx="10801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1% до 5% годовых</a:t>
            </a:r>
          </a:p>
        </p:txBody>
      </p:sp>
      <p:graphicFrame>
        <p:nvGraphicFramePr>
          <p:cNvPr id="17" name="Таблиц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51758424"/>
              </p:ext>
            </p:extLst>
          </p:nvPr>
        </p:nvGraphicFramePr>
        <p:xfrm>
          <a:off x="395536" y="3258141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Программа Минэкономразвития России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426032" y="5013176"/>
            <a:ext cx="5725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</a:t>
            </a:r>
            <a:endParaRPr lang="ru-RU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2771800" y="5058762"/>
            <a:ext cx="167065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СТАВКА ПО КРЕДИТУ</a:t>
            </a:r>
            <a:endParaRPr lang="ru-RU" sz="11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5512873"/>
            <a:ext cx="603089" cy="588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4052" y="5540878"/>
            <a:ext cx="632508" cy="60308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5518814"/>
            <a:ext cx="639863" cy="625153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946140" y="5423887"/>
            <a:ext cx="21119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smtClean="0">
                <a:latin typeface="Arial" pitchFamily="34" charset="0"/>
                <a:cs typeface="Arial" pitchFamily="34" charset="0"/>
              </a:rPr>
              <a:t>Кредит на инвестиционные цели – до 10 лет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63888" y="5599396"/>
            <a:ext cx="99899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smtClean="0">
                <a:latin typeface="Arial" pitchFamily="34" charset="0"/>
                <a:cs typeface="Arial" pitchFamily="34" charset="0"/>
              </a:rPr>
              <a:t>6,5%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годовых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95536" y="3983306"/>
            <a:ext cx="792088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1000" dirty="0" smtClean="0">
                <a:latin typeface="Arial" pitchFamily="34" charset="0"/>
                <a:cs typeface="Arial" pitchFamily="34" charset="0"/>
              </a:rPr>
              <a:t>МСП Банк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аккредитован в качестве уполномоченного банка для льготного кредитования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по программе Министерства экономического развития Российской Федерации в соответствии с Постановление от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30 декабря 2017 г. N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1706 «Об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утверждении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правил Предоставления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субсидий из федерального бюджета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российским</a:t>
            </a:r>
            <a:r>
              <a:rPr lang="en-US" sz="1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Кредитным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организациям на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возмещение недополученных ими доходов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по кредитам, выданным субъектам малого и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среднего предпринимательства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на реализацию проектов в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приоритетных отраслях 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по льготной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ставке». В рамках существующей линейки кредитных продуктов при соответствии требованиям указанной программы кредитование осуществляется на льготных условиях: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946141" y="5765194"/>
            <a:ext cx="192469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Кредит на оборотные цели – до 3 лет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148064" y="1988840"/>
            <a:ext cx="251383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СООТВЕТСТВИЕ ТРЕБОВАНИЯМ </a:t>
            </a:r>
            <a:endParaRPr lang="en-US" sz="1100" dirty="0" smtClean="0">
              <a:solidFill>
                <a:srgbClr val="0072BC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ПРОГРАММЫ</a:t>
            </a:r>
            <a:endParaRPr lang="ru-RU" sz="1100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2420888"/>
            <a:ext cx="639863" cy="625153"/>
          </a:xfrm>
          <a:prstGeom prst="rect">
            <a:avLst/>
          </a:prstGeom>
        </p:spPr>
      </p:pic>
      <p:sp>
        <p:nvSpPr>
          <p:cNvPr id="33" name="TextBox 32"/>
          <p:cNvSpPr txBox="1"/>
          <p:nvPr/>
        </p:nvSpPr>
        <p:spPr>
          <a:xfrm>
            <a:off x="5802803" y="2380818"/>
            <a:ext cx="2369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Сумма кредита не превышает установленную для субъекта РФ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5796136" y="2740858"/>
            <a:ext cx="23695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Целевое использование предусмотрено Программой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5298530" y="5058762"/>
            <a:ext cx="251383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СООТВЕТСТВИЕ ТРЕБОВАНИЯМ </a:t>
            </a:r>
            <a:endParaRPr lang="en-US" sz="1100" dirty="0" smtClean="0">
              <a:solidFill>
                <a:srgbClr val="0072BC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ПРОГРАММЫ</a:t>
            </a:r>
            <a:endParaRPr lang="ru-RU" sz="1100" dirty="0"/>
          </a:p>
        </p:txBody>
      </p:sp>
      <p:sp>
        <p:nvSpPr>
          <p:cNvPr id="36" name="TextBox 35"/>
          <p:cNvSpPr txBox="1"/>
          <p:nvPr/>
        </p:nvSpPr>
        <p:spPr>
          <a:xfrm>
            <a:off x="5796136" y="5472976"/>
            <a:ext cx="23695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С</a:t>
            </a:r>
            <a:r>
              <a:rPr lang="ru-RU" sz="1000" dirty="0">
                <a:latin typeface="Arial" pitchFamily="34" charset="0"/>
                <a:cs typeface="Arial" pitchFamily="34" charset="0"/>
              </a:rPr>
              <a:t>умма кредита на инвестиционные цели – от 3 млн до 1 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млрд, на оборотные цели – от 3 млн до 100 млн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5796136" y="6187791"/>
            <a:ext cx="236959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Деятельность субъекта МСП предусмотрена Программой в части приоритетных отраслей</a:t>
            </a:r>
          </a:p>
        </p:txBody>
      </p:sp>
      <p:sp>
        <p:nvSpPr>
          <p:cNvPr id="31" name="Freeform 5"/>
          <p:cNvSpPr/>
          <p:nvPr/>
        </p:nvSpPr>
        <p:spPr>
          <a:xfrm>
            <a:off x="323528" y="116632"/>
            <a:ext cx="7450981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Кредитная поддержка по Программам субсидирования процентной ставки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5646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14</a:t>
            </a:fld>
            <a:endParaRPr lang="ru-RU" dirty="0"/>
          </a:p>
        </p:txBody>
      </p:sp>
      <p:graphicFrame>
        <p:nvGraphicFramePr>
          <p:cNvPr id="5" name="Таблица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16175236"/>
              </p:ext>
            </p:extLst>
          </p:nvPr>
        </p:nvGraphicFramePr>
        <p:xfrm>
          <a:off x="395536" y="764704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Гарантии в рамках НГС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395537" y="1424970"/>
            <a:ext cx="792087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>
                <a:latin typeface="Arial" pitchFamily="34" charset="0"/>
                <a:cs typeface="Arial" pitchFamily="34" charset="0"/>
              </a:rPr>
              <a:t>МСП Банк выступает гарантом исполнения субъектами МСП своих кредитных обязательств, предоставляя за них прямые гарантии для получения представителями малого и среднего бизнеса банковских кредитов для приобретения основных средств, финансирования текущей деятельности, исполнения контрактов в рамках федеральных законов №44-ФЗ и №223-ФЗ.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5536" y="2073042"/>
            <a:ext cx="705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</a:t>
            </a:r>
            <a:endParaRPr lang="ru-RU" sz="1100" dirty="0"/>
          </a:p>
        </p:txBody>
      </p:sp>
      <p:sp>
        <p:nvSpPr>
          <p:cNvPr id="9" name="TextBox 8"/>
          <p:cNvSpPr txBox="1"/>
          <p:nvPr/>
        </p:nvSpPr>
        <p:spPr>
          <a:xfrm>
            <a:off x="2771800" y="2073041"/>
            <a:ext cx="5725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</a:t>
            </a:r>
            <a:endParaRPr lang="ru-RU" sz="1100" dirty="0"/>
          </a:p>
        </p:txBody>
      </p:sp>
      <p:sp>
        <p:nvSpPr>
          <p:cNvPr id="10" name="TextBox 9"/>
          <p:cNvSpPr txBox="1"/>
          <p:nvPr/>
        </p:nvSpPr>
        <p:spPr>
          <a:xfrm>
            <a:off x="4932040" y="2073042"/>
            <a:ext cx="18822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СТОИМОСТЬ ГАРАНТИИ</a:t>
            </a:r>
            <a:endParaRPr lang="ru-RU" sz="1100" dirty="0"/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898" y="2433082"/>
            <a:ext cx="603089" cy="588379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14" y="2433082"/>
            <a:ext cx="632508" cy="603089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443700"/>
            <a:ext cx="639863" cy="62515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043608" y="2433082"/>
            <a:ext cx="94769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25 до 100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439396" y="2433082"/>
            <a:ext cx="149752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До 15 лет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Срок зависит от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у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словий гарантийного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продукта 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520114" y="2433082"/>
            <a:ext cx="10695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0,75% годовых</a:t>
            </a:r>
          </a:p>
        </p:txBody>
      </p:sp>
      <p:graphicFrame>
        <p:nvGraphicFramePr>
          <p:cNvPr id="17" name="Таблица 1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77358780"/>
              </p:ext>
            </p:extLst>
          </p:nvPr>
        </p:nvGraphicFramePr>
        <p:xfrm>
          <a:off x="395536" y="3625974"/>
          <a:ext cx="7488832" cy="6480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88832"/>
              </a:tblGrid>
              <a:tr h="648072">
                <a:tc>
                  <a:txBody>
                    <a:bodyPr/>
                    <a:lstStyle/>
                    <a:p>
                      <a:r>
                        <a:rPr lang="ru-RU" sz="28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Arial" pitchFamily="34" charset="0"/>
                          <a:cs typeface="Arial" pitchFamily="34" charset="0"/>
                        </a:rPr>
                        <a:t>Гарантии в рамках №44-ФЗ и №223-ФЗ</a:t>
                      </a:r>
                      <a:endParaRPr lang="ru-RU" sz="280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anchor="ctr">
                    <a:lnB w="571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19" name="TextBox 18"/>
          <p:cNvSpPr txBox="1"/>
          <p:nvPr/>
        </p:nvSpPr>
        <p:spPr>
          <a:xfrm>
            <a:off x="395536" y="5085185"/>
            <a:ext cx="705642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СУММА</a:t>
            </a:r>
            <a:endParaRPr lang="ru-RU" sz="1100" dirty="0"/>
          </a:p>
        </p:txBody>
      </p:sp>
      <p:sp>
        <p:nvSpPr>
          <p:cNvPr id="20" name="TextBox 19"/>
          <p:cNvSpPr txBox="1"/>
          <p:nvPr/>
        </p:nvSpPr>
        <p:spPr>
          <a:xfrm>
            <a:off x="2771800" y="5085184"/>
            <a:ext cx="5725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</a:t>
            </a:r>
            <a:endParaRPr lang="ru-RU" sz="1100" dirty="0"/>
          </a:p>
        </p:txBody>
      </p:sp>
      <p:sp>
        <p:nvSpPr>
          <p:cNvPr id="21" name="TextBox 20"/>
          <p:cNvSpPr txBox="1"/>
          <p:nvPr/>
        </p:nvSpPr>
        <p:spPr>
          <a:xfrm>
            <a:off x="4932040" y="5085185"/>
            <a:ext cx="1882247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100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СТОИМОСТЬ ГАРАНТИИ</a:t>
            </a:r>
            <a:endParaRPr lang="ru-RU" sz="1100" dirty="0"/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7898" y="5394425"/>
            <a:ext cx="603089" cy="588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9614" y="5394425"/>
            <a:ext cx="632508" cy="603089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0841" y="5397040"/>
            <a:ext cx="639863" cy="62515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43608" y="5394425"/>
            <a:ext cx="88036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До 500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млн рублей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439396" y="5394425"/>
            <a:ext cx="14206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В соответствии с </a:t>
            </a:r>
          </a:p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требованиями </a:t>
            </a:r>
          </a:p>
          <a:p>
            <a:r>
              <a:rPr lang="ru-RU" sz="1000" dirty="0">
                <a:latin typeface="Arial" pitchFamily="34" charset="0"/>
                <a:cs typeface="Arial" pitchFamily="34" charset="0"/>
              </a:rPr>
              <a:t>к</a:t>
            </a:r>
            <a:r>
              <a:rPr lang="ru-RU" sz="1000" dirty="0" smtClean="0">
                <a:latin typeface="Arial" pitchFamily="34" charset="0"/>
                <a:cs typeface="Arial" pitchFamily="34" charset="0"/>
              </a:rPr>
              <a:t>онкурсной документации</a:t>
            </a:r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20114" y="5394425"/>
            <a:ext cx="162897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000" dirty="0" smtClean="0">
                <a:latin typeface="Arial" pitchFamily="34" charset="0"/>
                <a:cs typeface="Arial" pitchFamily="34" charset="0"/>
              </a:rPr>
              <a:t>От 2,5 % до 3% годовых</a:t>
            </a:r>
          </a:p>
          <a:p>
            <a:endParaRPr lang="ru-RU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95537" y="4280396"/>
            <a:ext cx="82089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000" b="1" dirty="0" smtClean="0">
                <a:solidFill>
                  <a:srgbClr val="0072BC"/>
                </a:solidFill>
                <a:latin typeface="Arial" pitchFamily="34" charset="0"/>
                <a:cs typeface="Arial" pitchFamily="34" charset="0"/>
              </a:rPr>
              <a:t>Срок рассмотрения заявки:</a:t>
            </a:r>
          </a:p>
          <a:p>
            <a:pPr marL="171450" indent="-171450">
              <a:buFont typeface="Wingdings" pitchFamily="2" charset="2"/>
              <a:buChar char="§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гарантия до 25 млн рублей – до 5 рабочих дней;</a:t>
            </a:r>
            <a:endParaRPr lang="ru-RU" sz="1000" dirty="0">
              <a:latin typeface="Arial" pitchFamily="34" charset="0"/>
              <a:cs typeface="Arial" pitchFamily="34" charset="0"/>
            </a:endParaRPr>
          </a:p>
          <a:p>
            <a:pPr marL="171450" indent="-171450">
              <a:buFont typeface="Wingdings" pitchFamily="2" charset="2"/>
              <a:buChar char="§"/>
            </a:pPr>
            <a:r>
              <a:rPr lang="ru-RU" sz="1000" dirty="0" smtClean="0">
                <a:latin typeface="Arial" pitchFamily="34" charset="0"/>
                <a:cs typeface="Arial" pitchFamily="34" charset="0"/>
              </a:rPr>
              <a:t>гарантия от 25 млн рублей – до 10 рабочих дней</a:t>
            </a:r>
            <a:r>
              <a:rPr lang="ru-RU" sz="1000" dirty="0" smtClean="0"/>
              <a:t>.</a:t>
            </a:r>
            <a:endParaRPr lang="ru-RU" sz="1000" dirty="0"/>
          </a:p>
        </p:txBody>
      </p:sp>
      <p:sp>
        <p:nvSpPr>
          <p:cNvPr id="29" name="Freeform 5"/>
          <p:cNvSpPr/>
          <p:nvPr/>
        </p:nvSpPr>
        <p:spPr>
          <a:xfrm>
            <a:off x="323528" y="116632"/>
            <a:ext cx="7450981" cy="504056"/>
          </a:xfrm>
          <a:custGeom>
            <a:avLst/>
            <a:gdLst>
              <a:gd name="connsiteX0" fmla="*/ 0 w 1929407"/>
              <a:gd name="connsiteY0" fmla="*/ 128630 h 771763"/>
              <a:gd name="connsiteX1" fmla="*/ 128630 w 1929407"/>
              <a:gd name="connsiteY1" fmla="*/ 0 h 771763"/>
              <a:gd name="connsiteX2" fmla="*/ 321568 w 1929407"/>
              <a:gd name="connsiteY2" fmla="*/ 0 h 771763"/>
              <a:gd name="connsiteX3" fmla="*/ 321568 w 1929407"/>
              <a:gd name="connsiteY3" fmla="*/ 0 h 771763"/>
              <a:gd name="connsiteX4" fmla="*/ 803920 w 1929407"/>
              <a:gd name="connsiteY4" fmla="*/ 0 h 771763"/>
              <a:gd name="connsiteX5" fmla="*/ 1800777 w 1929407"/>
              <a:gd name="connsiteY5" fmla="*/ 0 h 771763"/>
              <a:gd name="connsiteX6" fmla="*/ 1929407 w 1929407"/>
              <a:gd name="connsiteY6" fmla="*/ 128630 h 771763"/>
              <a:gd name="connsiteX7" fmla="*/ 1929407 w 1929407"/>
              <a:gd name="connsiteY7" fmla="*/ 450195 h 771763"/>
              <a:gd name="connsiteX8" fmla="*/ 1929407 w 1929407"/>
              <a:gd name="connsiteY8" fmla="*/ 450195 h 771763"/>
              <a:gd name="connsiteX9" fmla="*/ 1929407 w 1929407"/>
              <a:gd name="connsiteY9" fmla="*/ 643136 h 771763"/>
              <a:gd name="connsiteX10" fmla="*/ 1929407 w 1929407"/>
              <a:gd name="connsiteY10" fmla="*/ 643133 h 771763"/>
              <a:gd name="connsiteX11" fmla="*/ 1800777 w 1929407"/>
              <a:gd name="connsiteY11" fmla="*/ 771763 h 771763"/>
              <a:gd name="connsiteX12" fmla="*/ 803920 w 1929407"/>
              <a:gd name="connsiteY12" fmla="*/ 771763 h 771763"/>
              <a:gd name="connsiteX13" fmla="*/ 562750 w 1929407"/>
              <a:gd name="connsiteY13" fmla="*/ 868233 h 771763"/>
              <a:gd name="connsiteX14" fmla="*/ 321568 w 1929407"/>
              <a:gd name="connsiteY14" fmla="*/ 771763 h 771763"/>
              <a:gd name="connsiteX15" fmla="*/ 128630 w 1929407"/>
              <a:gd name="connsiteY15" fmla="*/ 771763 h 771763"/>
              <a:gd name="connsiteX16" fmla="*/ 0 w 1929407"/>
              <a:gd name="connsiteY16" fmla="*/ 643133 h 771763"/>
              <a:gd name="connsiteX17" fmla="*/ 0 w 1929407"/>
              <a:gd name="connsiteY17" fmla="*/ 643136 h 771763"/>
              <a:gd name="connsiteX18" fmla="*/ 0 w 1929407"/>
              <a:gd name="connsiteY18" fmla="*/ 450195 h 771763"/>
              <a:gd name="connsiteX19" fmla="*/ 0 w 1929407"/>
              <a:gd name="connsiteY19" fmla="*/ 450195 h 771763"/>
              <a:gd name="connsiteX20" fmla="*/ 0 w 1929407"/>
              <a:gd name="connsiteY20" fmla="*/ 128630 h 7717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1929407" h="771763">
                <a:moveTo>
                  <a:pt x="0" y="128630"/>
                </a:moveTo>
                <a:cubicBezTo>
                  <a:pt x="0" y="57590"/>
                  <a:pt x="57590" y="0"/>
                  <a:pt x="128630" y="0"/>
                </a:cubicBezTo>
                <a:lnTo>
                  <a:pt x="321568" y="0"/>
                </a:lnTo>
                <a:lnTo>
                  <a:pt x="321568" y="0"/>
                </a:lnTo>
                <a:lnTo>
                  <a:pt x="803920" y="0"/>
                </a:lnTo>
                <a:lnTo>
                  <a:pt x="1800777" y="0"/>
                </a:lnTo>
                <a:cubicBezTo>
                  <a:pt x="1871817" y="0"/>
                  <a:pt x="1929407" y="57590"/>
                  <a:pt x="1929407" y="128630"/>
                </a:cubicBezTo>
                <a:lnTo>
                  <a:pt x="1929407" y="450195"/>
                </a:lnTo>
                <a:lnTo>
                  <a:pt x="1929407" y="450195"/>
                </a:lnTo>
                <a:lnTo>
                  <a:pt x="1929407" y="643136"/>
                </a:lnTo>
                <a:lnTo>
                  <a:pt x="1929407" y="643133"/>
                </a:lnTo>
                <a:cubicBezTo>
                  <a:pt x="1929407" y="714173"/>
                  <a:pt x="1871817" y="771763"/>
                  <a:pt x="1800777" y="771763"/>
                </a:cubicBezTo>
                <a:lnTo>
                  <a:pt x="803920" y="771763"/>
                </a:lnTo>
                <a:lnTo>
                  <a:pt x="562750" y="868233"/>
                </a:lnTo>
                <a:lnTo>
                  <a:pt x="321568" y="771763"/>
                </a:lnTo>
                <a:lnTo>
                  <a:pt x="128630" y="771763"/>
                </a:lnTo>
                <a:cubicBezTo>
                  <a:pt x="57590" y="771763"/>
                  <a:pt x="0" y="714173"/>
                  <a:pt x="0" y="643133"/>
                </a:cubicBezTo>
                <a:lnTo>
                  <a:pt x="0" y="643136"/>
                </a:lnTo>
                <a:lnTo>
                  <a:pt x="0" y="450195"/>
                </a:lnTo>
                <a:lnTo>
                  <a:pt x="0" y="450195"/>
                </a:lnTo>
                <a:lnTo>
                  <a:pt x="0" y="128630"/>
                </a:lnTo>
                <a:close/>
              </a:path>
            </a:pathLst>
          </a:custGeom>
          <a:solidFill>
            <a:srgbClr val="F37065"/>
          </a:solid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dk2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lIns="165690" tIns="110826" rIns="165690" bIns="110826" spcCol="1270" anchor="ctr"/>
          <a:lstStyle/>
          <a:p>
            <a:pPr defTabSz="800100" fontAlgn="auto">
              <a:lnSpc>
                <a:spcPct val="90000"/>
              </a:lnSpc>
              <a:spcAft>
                <a:spcPct val="35000"/>
              </a:spcAft>
              <a:defRPr/>
            </a:pPr>
            <a:r>
              <a:rPr lang="ru-RU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Гарантийная поддержка</a:t>
            </a:r>
            <a:endParaRPr lang="en-US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9410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C3E1D0-B99E-411B-BCE4-D3E6DB7EA499}" type="slidenum">
              <a:rPr lang="ru-RU" smtClean="0"/>
              <a:pPr/>
              <a:t>15</a:t>
            </a:fld>
            <a:endParaRPr lang="ru-RU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547"/>
          <a:stretch/>
        </p:blipFill>
        <p:spPr bwMode="auto">
          <a:xfrm>
            <a:off x="166977" y="227346"/>
            <a:ext cx="6997311" cy="65140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07702" y="116633"/>
            <a:ext cx="2532650" cy="11521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395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Благодарим</a:t>
            </a:r>
            <a:br>
              <a:rPr lang="ru-RU" dirty="0" smtClean="0"/>
            </a:br>
            <a:r>
              <a:rPr lang="ru-RU" dirty="0" smtClean="0"/>
              <a:t>за внимание!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solidFill>
                  <a:srgbClr val="0072BC"/>
                </a:solidFill>
              </a:rPr>
              <a:t>Акционерное общество «Российский Банк </a:t>
            </a:r>
            <a:br>
              <a:rPr lang="ru-RU" sz="1400" dirty="0" smtClean="0">
                <a:solidFill>
                  <a:srgbClr val="0072BC"/>
                </a:solidFill>
              </a:rPr>
            </a:br>
            <a:r>
              <a:rPr lang="ru-RU" sz="1400" dirty="0" smtClean="0">
                <a:solidFill>
                  <a:srgbClr val="0072BC"/>
                </a:solidFill>
              </a:rPr>
              <a:t>поддержки малого и среднего </a:t>
            </a:r>
            <a:br>
              <a:rPr lang="ru-RU" sz="1400" dirty="0" smtClean="0">
                <a:solidFill>
                  <a:srgbClr val="0072BC"/>
                </a:solidFill>
              </a:rPr>
            </a:br>
            <a:r>
              <a:rPr lang="ru-RU" sz="1400" dirty="0" smtClean="0">
                <a:solidFill>
                  <a:srgbClr val="0072BC"/>
                </a:solidFill>
              </a:rPr>
              <a:t>предпринимательства» (АО «МСП Банк»)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115035, Россия, г. Москва, </a:t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ул. Садовническая, дом 79 </a:t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8 800 30 20 100</a:t>
            </a:r>
            <a:b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14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info@mspbank.ru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800" u="sng" dirty="0" smtClean="0">
                <a:solidFill>
                  <a:srgbClr val="0072BC"/>
                </a:solidFill>
              </a:rPr>
              <a:t>www.mspbank.ru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4294967295"/>
          </p:nvPr>
        </p:nvSpPr>
        <p:spPr>
          <a:xfrm>
            <a:off x="7010400" y="6381750"/>
            <a:ext cx="2133600" cy="365125"/>
          </a:xfrm>
        </p:spPr>
        <p:txBody>
          <a:bodyPr/>
          <a:lstStyle/>
          <a:p>
            <a:fld id="{F0C3E1D0-B99E-411B-BCE4-D3E6DB7EA499}" type="slidenum">
              <a:rPr lang="ru-RU" smtClean="0"/>
              <a:pPr/>
              <a:t>16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302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5291</TotalTime>
  <Words>1748</Words>
  <Application>Microsoft Office PowerPoint</Application>
  <PresentationFormat>Экран (4:3)</PresentationFormat>
  <Paragraphs>268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Специальное оформление</vt:lpstr>
      <vt:lpstr>Инструменты поддержки малого и среднего предпринимательства</vt:lpstr>
      <vt:lpstr>О Банке</vt:lpstr>
      <vt:lpstr>Продукты Банка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Благодарим за внимание!  Акционерное общество «Российский Банк  поддержки малого и среднего  предпринимательства» (АО «МСП Банк»)  115035, Россия, г. Москва,  ул. Садовническая, дом 79   8 800 30 20 100  info@mspbank.ru  www.mspbank.ru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Bigcomp</dc:creator>
  <cp:lastModifiedBy>Хоменко Максим Владимирович</cp:lastModifiedBy>
  <cp:revision>178</cp:revision>
  <cp:lastPrinted>2018-08-15T08:54:46Z</cp:lastPrinted>
  <dcterms:created xsi:type="dcterms:W3CDTF">2017-08-03T13:00:25Z</dcterms:created>
  <dcterms:modified xsi:type="dcterms:W3CDTF">2018-08-15T12:37:08Z</dcterms:modified>
</cp:coreProperties>
</file>