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53.jpeg" ContentType="image/jpeg"/>
  <Override PartName="/ppt/media/image28.png" ContentType="image/png"/>
  <Override PartName="/ppt/media/image1.jpeg" ContentType="image/jpeg"/>
  <Override PartName="/ppt/media/image2.png" ContentType="image/png"/>
  <Override PartName="/ppt/media/image4.jpeg" ContentType="image/jpeg"/>
  <Override PartName="/ppt/media/image48.png" ContentType="image/png"/>
  <Override PartName="/ppt/media/image3.jpeg" ContentType="image/jpe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24.jpeg" ContentType="image/jpeg"/>
  <Override PartName="/ppt/media/image18.png" ContentType="image/png"/>
  <Override PartName="/ppt/media/image19.jpeg" ContentType="image/jpeg"/>
  <Override PartName="/ppt/media/image22.png" ContentType="image/png"/>
  <Override PartName="/ppt/media/image20.jpeg" ContentType="image/jpeg"/>
  <Override PartName="/ppt/media/image21.png" ContentType="image/png"/>
  <Override PartName="/ppt/media/image23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9.png" ContentType="image/png"/>
  <Override PartName="/ppt/media/image30.png" ContentType="image/png"/>
  <Override PartName="/ppt/media/image41.jpeg" ContentType="image/jpeg"/>
  <Override PartName="/ppt/media/image31.png" ContentType="image/png"/>
  <Override PartName="/ppt/media/image32.jpeg" ContentType="image/jpeg"/>
  <Override PartName="/ppt/media/image5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7.jpeg" ContentType="image/jpeg"/>
  <Override PartName="/ppt/media/image36.png" ContentType="image/png"/>
  <Override PartName="/ppt/media/image38.png" ContentType="image/png"/>
  <Override PartName="/ppt/media/image54.jpeg" ContentType="image/jpeg"/>
  <Override PartName="/ppt/media/image39.png" ContentType="image/png"/>
  <Override PartName="/ppt/media/image40.jpeg" ContentType="image/jpeg"/>
  <Override PartName="/ppt/media/image42.jpeg" ContentType="image/jpeg"/>
  <Override PartName="/ppt/media/image43.png" ContentType="image/png"/>
  <Override PartName="/ppt/media/image44.jpeg" ContentType="image/jpeg"/>
  <Override PartName="/ppt/media/image45.png" ContentType="image/png"/>
  <Override PartName="/ppt/media/image46.png" ContentType="image/png"/>
  <Override PartName="/ppt/media/image47.png" ContentType="image/png"/>
  <Override PartName="/ppt/media/image49.png" ContentType="image/png"/>
  <Override PartName="/ppt/media/image50.png" ContentType="image/png"/>
  <Override PartName="/ppt/media/image51.png" ContentType="image/png"/>
  <Override PartName="/ppt/media/image55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51435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936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6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8880" cy="858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440" cy="2982600"/>
          </a:xfrm>
          <a:prstGeom prst="rect">
            <a:avLst/>
          </a:prstGeom>
        </p:spPr>
        <p:txBody>
          <a:bodyPr lIns="0" rIns="0" tIns="0" bIns="0">
            <a:normAutofit fontScale="52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440" cy="2982600"/>
          </a:xfrm>
          <a:prstGeom prst="rect">
            <a:avLst/>
          </a:prstGeom>
        </p:spPr>
        <p:txBody>
          <a:bodyPr lIns="0" rIns="0" tIns="0" bIns="0">
            <a:normAutofit fontScale="52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slideLayout" Target="../slideLayouts/slideLayout1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jpeg"/><Relationship Id="rId9" Type="http://schemas.openxmlformats.org/officeDocument/2006/relationships/slideLayout" Target="../slideLayouts/slideLayout16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jpeg"/><Relationship Id="rId5" Type="http://schemas.openxmlformats.org/officeDocument/2006/relationships/image" Target="../media/image41.jpeg"/><Relationship Id="rId6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42.jpeg"/><Relationship Id="rId2" Type="http://schemas.openxmlformats.org/officeDocument/2006/relationships/image" Target="../media/image43.pn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44.jpeg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53.jpe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54.jpeg"/><Relationship Id="rId2" Type="http://schemas.openxmlformats.org/officeDocument/2006/relationships/image" Target="../media/image55.pn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image.jpeg" descr=""/>
          <p:cNvPicPr/>
          <p:nvPr/>
        </p:nvPicPr>
        <p:blipFill>
          <a:blip r:embed="rId1"/>
          <a:stretch/>
        </p:blipFill>
        <p:spPr>
          <a:xfrm>
            <a:off x="0" y="0"/>
            <a:ext cx="9141120" cy="5140800"/>
          </a:xfrm>
          <a:prstGeom prst="rect">
            <a:avLst/>
          </a:prstGeom>
          <a:ln w="12700">
            <a:noFill/>
          </a:ln>
        </p:spPr>
      </p:pic>
      <p:pic>
        <p:nvPicPr>
          <p:cNvPr id="78" name="image.png" descr=""/>
          <p:cNvPicPr/>
          <p:nvPr/>
        </p:nvPicPr>
        <p:blipFill>
          <a:blip r:embed="rId2"/>
          <a:stretch/>
        </p:blipFill>
        <p:spPr>
          <a:xfrm>
            <a:off x="3274560" y="84240"/>
            <a:ext cx="2259360" cy="2484720"/>
          </a:xfrm>
          <a:prstGeom prst="rect">
            <a:avLst/>
          </a:prstGeom>
          <a:ln w="12700">
            <a:noFill/>
          </a:ln>
        </p:spPr>
      </p:pic>
      <p:sp>
        <p:nvSpPr>
          <p:cNvPr id="79" name="Прямоугольник 1"/>
          <p:cNvSpPr/>
          <p:nvPr/>
        </p:nvSpPr>
        <p:spPr>
          <a:xfrm>
            <a:off x="1344600" y="3044520"/>
            <a:ext cx="6785640" cy="1369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Реализация мер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по стабилизации ситуации в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секторе экономики Республики Мордовия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80" name="Рисунок 40" descr=""/>
          <p:cNvPicPr/>
          <p:nvPr/>
        </p:nvPicPr>
        <p:blipFill>
          <a:blip r:embed="rId3"/>
          <a:stretch/>
        </p:blipFill>
        <p:spPr>
          <a:xfrm>
            <a:off x="3240000" y="41400"/>
            <a:ext cx="2518920" cy="2770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Заголовок 5"/>
          <p:cNvSpPr/>
          <p:nvPr/>
        </p:nvSpPr>
        <p:spPr>
          <a:xfrm>
            <a:off x="457200" y="205200"/>
            <a:ext cx="822852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2" name="image.jpeg" descr=""/>
          <p:cNvPicPr/>
          <p:nvPr/>
        </p:nvPicPr>
        <p:blipFill>
          <a:blip r:embed="rId1"/>
          <a:stretch/>
        </p:blipFill>
        <p:spPr>
          <a:xfrm>
            <a:off x="9000" y="-8604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83" name="Прямоугольник 1"/>
          <p:cNvSpPr/>
          <p:nvPr/>
        </p:nvSpPr>
        <p:spPr>
          <a:xfrm>
            <a:off x="193320" y="373680"/>
            <a:ext cx="8615520" cy="516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«ВТОРОЙ ПАКЕТ» ФЕДЕРАЛЬНЫХ МЕР ПОДДЕРЖКИ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84" name="Текст 7"/>
          <p:cNvSpPr/>
          <p:nvPr/>
        </p:nvSpPr>
        <p:spPr>
          <a:xfrm>
            <a:off x="4345200" y="1070640"/>
            <a:ext cx="4794840" cy="352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 fontScale="17000"/>
          </a:bodyPr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1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Упрощенная сертификация </a:t>
            </a:r>
            <a:endParaRPr b="0" lang="ru-RU" sz="33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фармацевтической продукции и медицинских изделий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33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Изменение цены госконтракта в сфере строительства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Поддержка участников госзакупок*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ru-RU" sz="3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Офсетные контракты  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Льготные кредиты по программе 1764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Фиксация кадастровой стоимости                                         </a:t>
            </a:r>
            <a:endParaRPr b="0" lang="ru-RU" sz="33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1" lang="ru-RU" sz="3300" spc="-1" strike="noStrike">
                <a:solidFill>
                  <a:srgbClr val="000000"/>
                </a:solidFill>
                <a:latin typeface="Calibri"/>
                <a:ea typeface="DejaVu Sans"/>
              </a:rPr>
              <a:t>на уровне 1 января 2022г. </a:t>
            </a: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</p:txBody>
      </p:sp>
      <p:sp>
        <p:nvSpPr>
          <p:cNvPr id="85" name="TextBox 8"/>
          <p:cNvSpPr/>
          <p:nvPr/>
        </p:nvSpPr>
        <p:spPr>
          <a:xfrm>
            <a:off x="393120" y="3655440"/>
            <a:ext cx="3567240" cy="242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000" spc="-1" strike="noStrike">
                <a:solidFill>
                  <a:srgbClr val="000000"/>
                </a:solidFill>
                <a:latin typeface="Calibri"/>
                <a:ea typeface="DejaVu Sans"/>
              </a:rPr>
              <a:t>* Постановление Правительства РФ от 21.03.2022г. №417</a:t>
            </a:r>
            <a:endParaRPr b="0" lang="ru-RU" sz="1000" spc="-1" strike="noStrike">
              <a:latin typeface="Arial"/>
            </a:endParaRPr>
          </a:p>
        </p:txBody>
      </p:sp>
      <p:pic>
        <p:nvPicPr>
          <p:cNvPr id="86" name="Рисунок 6" descr=""/>
          <p:cNvPicPr/>
          <p:nvPr/>
        </p:nvPicPr>
        <p:blipFill>
          <a:blip r:embed="rId2"/>
          <a:stretch/>
        </p:blipFill>
        <p:spPr>
          <a:xfrm>
            <a:off x="4061160" y="12286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87" name="Рисунок 6" descr=""/>
          <p:cNvPicPr/>
          <p:nvPr/>
        </p:nvPicPr>
        <p:blipFill>
          <a:blip r:embed="rId3"/>
          <a:stretch/>
        </p:blipFill>
        <p:spPr>
          <a:xfrm>
            <a:off x="4086720" y="255996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88" name="Рисунок 6" descr=""/>
          <p:cNvPicPr/>
          <p:nvPr/>
        </p:nvPicPr>
        <p:blipFill>
          <a:blip r:embed="rId4"/>
          <a:stretch/>
        </p:blipFill>
        <p:spPr>
          <a:xfrm>
            <a:off x="4086720" y="304200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89" name="Рисунок 6" descr=""/>
          <p:cNvPicPr/>
          <p:nvPr/>
        </p:nvPicPr>
        <p:blipFill>
          <a:blip r:embed="rId5"/>
          <a:stretch/>
        </p:blipFill>
        <p:spPr>
          <a:xfrm>
            <a:off x="4086720" y="343692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90" name="Рисунок 6" descr=""/>
          <p:cNvPicPr/>
          <p:nvPr/>
        </p:nvPicPr>
        <p:blipFill>
          <a:blip r:embed="rId6"/>
          <a:stretch/>
        </p:blipFill>
        <p:spPr>
          <a:xfrm>
            <a:off x="4086720" y="38314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91" name="Рисунок 6" descr=""/>
          <p:cNvPicPr/>
          <p:nvPr/>
        </p:nvPicPr>
        <p:blipFill>
          <a:blip r:embed="rId7"/>
          <a:stretch/>
        </p:blipFill>
        <p:spPr>
          <a:xfrm>
            <a:off x="4086720" y="19342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92" name="Рисунок 2" descr=""/>
          <p:cNvPicPr/>
          <p:nvPr/>
        </p:nvPicPr>
        <p:blipFill>
          <a:blip r:embed="rId8"/>
          <a:stretch/>
        </p:blipFill>
        <p:spPr>
          <a:xfrm>
            <a:off x="378720" y="1149120"/>
            <a:ext cx="3453480" cy="21582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Заголовок 1"/>
          <p:cNvSpPr/>
          <p:nvPr/>
        </p:nvSpPr>
        <p:spPr>
          <a:xfrm>
            <a:off x="457200" y="205200"/>
            <a:ext cx="8228520" cy="85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Текст 2"/>
          <p:cNvSpPr/>
          <p:nvPr/>
        </p:nvSpPr>
        <p:spPr>
          <a:xfrm>
            <a:off x="4674240" y="1203480"/>
            <a:ext cx="4015080" cy="2982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5" name="Текст 3"/>
          <p:cNvSpPr/>
          <p:nvPr/>
        </p:nvSpPr>
        <p:spPr>
          <a:xfrm>
            <a:off x="4674240" y="1203480"/>
            <a:ext cx="4015080" cy="2982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6" name="image.jpeg" descr=""/>
          <p:cNvPicPr/>
          <p:nvPr/>
        </p:nvPicPr>
        <p:blipFill>
          <a:blip r:embed="rId1"/>
          <a:stretch/>
        </p:blipFill>
        <p:spPr>
          <a:xfrm>
            <a:off x="2160" y="-468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97" name="Прямоугольник 1"/>
          <p:cNvSpPr/>
          <p:nvPr/>
        </p:nvSpPr>
        <p:spPr>
          <a:xfrm>
            <a:off x="263160" y="556920"/>
            <a:ext cx="861552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«ВТОРОЙ ПАКЕТ» ФЕДЕРАЛЬНЫХ МЕР ПОДДЕРЖКИ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98" name="Текст 7"/>
          <p:cNvSpPr/>
          <p:nvPr/>
        </p:nvSpPr>
        <p:spPr>
          <a:xfrm>
            <a:off x="4621320" y="1063800"/>
            <a:ext cx="4015800" cy="3442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 fontScale="88000"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ru-RU" sz="1900" spc="-1" strike="noStrike">
                <a:solidFill>
                  <a:srgbClr val="000000"/>
                </a:solidFill>
                <a:latin typeface="Calibri"/>
                <a:ea typeface="DejaVu Sans"/>
              </a:rPr>
              <a:t>Освобождение от уплаты НДС гостиничного бизнеса                                         </a:t>
            </a:r>
            <a:r>
              <a:rPr b="0" lang="ru-RU" sz="1300" spc="-1" strike="noStrike">
                <a:solidFill>
                  <a:srgbClr val="000000"/>
                </a:solidFill>
                <a:latin typeface="Calibri"/>
                <a:ea typeface="DejaVu Sans"/>
              </a:rPr>
              <a:t>снижение НДС на 5 лет с 20% до 0% на объекты введенные после 01.01.2022г.</a:t>
            </a: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ru-RU" sz="13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ru-RU" sz="1900" spc="-1" strike="noStrike">
                <a:solidFill>
                  <a:srgbClr val="000000"/>
                </a:solidFill>
                <a:latin typeface="Calibri"/>
                <a:ea typeface="DejaVu Sans"/>
              </a:rPr>
              <a:t>Заявительный порядок возмещения НДС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ru-RU" sz="1900" spc="-1" strike="noStrike">
                <a:solidFill>
                  <a:srgbClr val="000000"/>
                </a:solidFill>
                <a:latin typeface="Calibri"/>
                <a:ea typeface="DejaVu Sans"/>
              </a:rPr>
              <a:t>Авансовые платежи по налогу на прибыль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ru-RU" sz="1900" spc="-1" strike="noStrike">
                <a:solidFill>
                  <a:srgbClr val="000000"/>
                </a:solidFill>
                <a:latin typeface="Calibri"/>
                <a:ea typeface="DejaVu Sans"/>
              </a:rPr>
              <a:t>Снижение размера пени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Calibri"/>
                <a:ea typeface="DejaVu Sans"/>
              </a:rPr>
              <a:t>в период с 09.03.2022г. по 31.12.2022г. расчет пени исходя из 1/300 ставки рефинансирования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ru-RU" sz="1900" spc="-1" strike="noStrike">
                <a:solidFill>
                  <a:srgbClr val="000000"/>
                </a:solidFill>
                <a:latin typeface="Calibri"/>
                <a:ea typeface="DejaVu Sans"/>
              </a:rPr>
              <a:t>Отмена на 2 года обязательных требования по маркировке продукции</a:t>
            </a:r>
            <a:endParaRPr b="0" lang="ru-RU" sz="1900" spc="-1" strike="noStrike">
              <a:latin typeface="Arial"/>
            </a:endParaRPr>
          </a:p>
          <a:p>
            <a:pPr>
              <a:lnSpc>
                <a:spcPct val="90000"/>
              </a:lnSpc>
              <a:tabLst>
                <a:tab algn="l" pos="0"/>
              </a:tabLst>
            </a:pPr>
            <a:endParaRPr b="0" lang="ru-RU" sz="1900" spc="-1" strike="noStrike">
              <a:latin typeface="Arial"/>
            </a:endParaRPr>
          </a:p>
        </p:txBody>
      </p:sp>
      <p:pic>
        <p:nvPicPr>
          <p:cNvPr id="99" name="Рисунок 7" descr=""/>
          <p:cNvPicPr/>
          <p:nvPr/>
        </p:nvPicPr>
        <p:blipFill>
          <a:blip r:embed="rId2"/>
          <a:stretch/>
        </p:blipFill>
        <p:spPr>
          <a:xfrm>
            <a:off x="-1429560" y="2006280"/>
            <a:ext cx="2051640" cy="1525320"/>
          </a:xfrm>
          <a:prstGeom prst="rect">
            <a:avLst/>
          </a:prstGeom>
          <a:ln w="0">
            <a:noFill/>
          </a:ln>
        </p:spPr>
      </p:pic>
      <p:pic>
        <p:nvPicPr>
          <p:cNvPr id="100" name="Рисунок 6" descr=""/>
          <p:cNvPicPr/>
          <p:nvPr/>
        </p:nvPicPr>
        <p:blipFill>
          <a:blip r:embed="rId3"/>
          <a:stretch/>
        </p:blipFill>
        <p:spPr>
          <a:xfrm>
            <a:off x="4358160" y="110952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01" name="Рисунок 6" descr=""/>
          <p:cNvPicPr/>
          <p:nvPr/>
        </p:nvPicPr>
        <p:blipFill>
          <a:blip r:embed="rId4"/>
          <a:stretch/>
        </p:blipFill>
        <p:spPr>
          <a:xfrm>
            <a:off x="4354560" y="189972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02" name="Рисунок 6" descr=""/>
          <p:cNvPicPr/>
          <p:nvPr/>
        </p:nvPicPr>
        <p:blipFill>
          <a:blip r:embed="rId5"/>
          <a:stretch/>
        </p:blipFill>
        <p:spPr>
          <a:xfrm>
            <a:off x="4354560" y="256680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03" name="Рисунок 6" descr=""/>
          <p:cNvPicPr/>
          <p:nvPr/>
        </p:nvPicPr>
        <p:blipFill>
          <a:blip r:embed="rId6"/>
          <a:stretch/>
        </p:blipFill>
        <p:spPr>
          <a:xfrm>
            <a:off x="4354560" y="31726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04" name="Рисунок 6" descr=""/>
          <p:cNvPicPr/>
          <p:nvPr/>
        </p:nvPicPr>
        <p:blipFill>
          <a:blip r:embed="rId7"/>
          <a:stretch/>
        </p:blipFill>
        <p:spPr>
          <a:xfrm>
            <a:off x="4366080" y="390096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05" name="Рисунок 17" descr=""/>
          <p:cNvPicPr/>
          <p:nvPr/>
        </p:nvPicPr>
        <p:blipFill>
          <a:blip r:embed="rId8"/>
          <a:stretch/>
        </p:blipFill>
        <p:spPr>
          <a:xfrm>
            <a:off x="367200" y="1202400"/>
            <a:ext cx="3848400" cy="2626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image.jpeg" descr=""/>
          <p:cNvPicPr/>
          <p:nvPr/>
        </p:nvPicPr>
        <p:blipFill>
          <a:blip r:embed="rId1"/>
          <a:stretch/>
        </p:blipFill>
        <p:spPr>
          <a:xfrm>
            <a:off x="0" y="216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107" name="Прямоугольник 1"/>
          <p:cNvSpPr/>
          <p:nvPr/>
        </p:nvSpPr>
        <p:spPr>
          <a:xfrm>
            <a:off x="2166120" y="522000"/>
            <a:ext cx="6175440" cy="790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ФЕДЕРАЛЬНЫЕ МЕРЫ ПОДДЕРЖКИ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c00000"/>
                </a:solidFill>
                <a:latin typeface="Calibri"/>
                <a:ea typeface="Calibri"/>
              </a:rPr>
              <a:t>реализация на территории Республики Мордовия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08" name="Рисунок 2" descr=""/>
          <p:cNvPicPr/>
          <p:nvPr/>
        </p:nvPicPr>
        <p:blipFill>
          <a:blip r:embed="rId2"/>
          <a:stretch/>
        </p:blipFill>
        <p:spPr>
          <a:xfrm>
            <a:off x="240480" y="1602720"/>
            <a:ext cx="2652840" cy="1987560"/>
          </a:xfrm>
          <a:prstGeom prst="rect">
            <a:avLst/>
          </a:prstGeom>
          <a:ln w="0">
            <a:noFill/>
          </a:ln>
        </p:spPr>
      </p:pic>
      <p:sp>
        <p:nvSpPr>
          <p:cNvPr id="109" name="Прямоугольник 5"/>
          <p:cNvSpPr/>
          <p:nvPr/>
        </p:nvSpPr>
        <p:spPr>
          <a:xfrm>
            <a:off x="3378600" y="1574640"/>
            <a:ext cx="4499640" cy="790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«Кредитные каникулы»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400" spc="-1" strike="noStrike">
                <a:solidFill>
                  <a:srgbClr val="c00000"/>
                </a:solidFill>
                <a:latin typeface="Calibri"/>
                <a:ea typeface="Calibri"/>
              </a:rPr>
              <a:t>Банки: 118 субъектов МСП на сумму 249,3 млн. рублей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400" spc="-1" strike="noStrike">
                <a:solidFill>
                  <a:srgbClr val="c00000"/>
                </a:solidFill>
                <a:latin typeface="Calibri"/>
                <a:ea typeface="Calibri"/>
              </a:rPr>
              <a:t>Фонд: 59 субъектов МСП на сумму 112 млн.рублей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10" name="Рисунок 8" descr=""/>
          <p:cNvPicPr/>
          <p:nvPr/>
        </p:nvPicPr>
        <p:blipFill>
          <a:blip r:embed="rId3"/>
          <a:stretch/>
        </p:blipFill>
        <p:spPr>
          <a:xfrm>
            <a:off x="3145320" y="1669680"/>
            <a:ext cx="198360" cy="265320"/>
          </a:xfrm>
          <a:prstGeom prst="rect">
            <a:avLst/>
          </a:prstGeom>
          <a:ln w="0">
            <a:noFill/>
          </a:ln>
        </p:spPr>
      </p:pic>
      <p:sp>
        <p:nvSpPr>
          <p:cNvPr id="111" name="Прямоугольник 9"/>
          <p:cNvSpPr/>
          <p:nvPr/>
        </p:nvSpPr>
        <p:spPr>
          <a:xfrm>
            <a:off x="3344400" y="2571840"/>
            <a:ext cx="5534280" cy="1278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Разработан цифровой сервис «Биржа импортозамещения»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400" spc="-1" strike="noStrike">
                <a:solidFill>
                  <a:srgbClr val="c00000"/>
                </a:solidFill>
                <a:latin typeface="Calibri"/>
                <a:ea typeface="Calibri"/>
              </a:rPr>
              <a:t>Обучающий вебинар 24 марта 2022 г.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400" spc="-1" strike="noStrike">
                <a:solidFill>
                  <a:srgbClr val="c00000"/>
                </a:solidFill>
                <a:latin typeface="Calibri"/>
                <a:ea typeface="Calibri"/>
              </a:rPr>
              <a:t>https://email.etpgpb.ru/landing/2022-03-24-birzha-importozameshcheniya-etpgpb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12" name="Рисунок 10" descr=""/>
          <p:cNvPicPr/>
          <p:nvPr/>
        </p:nvPicPr>
        <p:blipFill>
          <a:blip r:embed="rId4"/>
          <a:stretch/>
        </p:blipFill>
        <p:spPr>
          <a:xfrm>
            <a:off x="3192120" y="2658600"/>
            <a:ext cx="198360" cy="265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.jpeg" descr=""/>
          <p:cNvPicPr/>
          <p:nvPr/>
        </p:nvPicPr>
        <p:blipFill>
          <a:blip r:embed="rId1"/>
          <a:stretch/>
        </p:blipFill>
        <p:spPr>
          <a:xfrm>
            <a:off x="-336960" y="-1260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114" name="Shape 36"/>
          <p:cNvSpPr/>
          <p:nvPr/>
        </p:nvSpPr>
        <p:spPr>
          <a:xfrm>
            <a:off x="3208680" y="320760"/>
            <a:ext cx="2049840" cy="6840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15" name="Рисунок 6" descr=""/>
          <p:cNvPicPr/>
          <p:nvPr/>
        </p:nvPicPr>
        <p:blipFill>
          <a:blip r:embed="rId2"/>
          <a:stretch/>
        </p:blipFill>
        <p:spPr>
          <a:xfrm>
            <a:off x="254160" y="500400"/>
            <a:ext cx="7958880" cy="4187520"/>
          </a:xfrm>
          <a:prstGeom prst="rect">
            <a:avLst/>
          </a:prstGeom>
          <a:ln w="0">
            <a:noFill/>
          </a:ln>
        </p:spPr>
      </p:pic>
      <p:pic>
        <p:nvPicPr>
          <p:cNvPr id="116" name="Рисунок 7" descr=""/>
          <p:cNvPicPr/>
          <p:nvPr/>
        </p:nvPicPr>
        <p:blipFill>
          <a:blip r:embed="rId3"/>
          <a:stretch/>
        </p:blipFill>
        <p:spPr>
          <a:xfrm>
            <a:off x="552240" y="702720"/>
            <a:ext cx="3374640" cy="369000"/>
          </a:xfrm>
          <a:prstGeom prst="rect">
            <a:avLst/>
          </a:prstGeom>
          <a:ln w="0">
            <a:noFill/>
          </a:ln>
        </p:spPr>
      </p:pic>
      <p:sp>
        <p:nvSpPr>
          <p:cNvPr id="117" name="Прямоугольник 9"/>
          <p:cNvSpPr/>
          <p:nvPr/>
        </p:nvSpPr>
        <p:spPr>
          <a:xfrm>
            <a:off x="559800" y="1173960"/>
            <a:ext cx="48081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Грантовая поддержка </a:t>
            </a: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перспективных ИТ-решений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18" name="Прямоугольник 10"/>
          <p:cNvSpPr/>
          <p:nvPr/>
        </p:nvSpPr>
        <p:spPr>
          <a:xfrm>
            <a:off x="559800" y="1704960"/>
            <a:ext cx="424872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Упрощенная процедура трудоустройства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для иностранных </a:t>
            </a:r>
            <a:r>
              <a:rPr b="1" lang="en-US" sz="1400" spc="-1" strike="noStrike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-специалистов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19" name="Прямоугольник 11"/>
          <p:cNvSpPr/>
          <p:nvPr/>
        </p:nvSpPr>
        <p:spPr>
          <a:xfrm>
            <a:off x="569520" y="2836440"/>
            <a:ext cx="3962160" cy="577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Освобождение от налога на прибыль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до конца 2024 года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20" name="Прямоугольник 12"/>
          <p:cNvSpPr/>
          <p:nvPr/>
        </p:nvSpPr>
        <p:spPr>
          <a:xfrm>
            <a:off x="569520" y="2291400"/>
            <a:ext cx="51768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Освобождение от проверок контрольных органов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1" name="Рисунок 15" descr=""/>
          <p:cNvPicPr/>
          <p:nvPr/>
        </p:nvPicPr>
        <p:blipFill>
          <a:blip r:embed="rId4"/>
          <a:stretch/>
        </p:blipFill>
        <p:spPr>
          <a:xfrm>
            <a:off x="356400" y="728640"/>
            <a:ext cx="202680" cy="266760"/>
          </a:xfrm>
          <a:prstGeom prst="rect">
            <a:avLst/>
          </a:prstGeom>
          <a:ln w="0">
            <a:noFill/>
          </a:ln>
        </p:spPr>
      </p:pic>
      <p:pic>
        <p:nvPicPr>
          <p:cNvPr id="122" name="Рисунок 16" descr=""/>
          <p:cNvPicPr/>
          <p:nvPr/>
        </p:nvPicPr>
        <p:blipFill>
          <a:blip r:embed="rId5"/>
          <a:stretch/>
        </p:blipFill>
        <p:spPr>
          <a:xfrm>
            <a:off x="360720" y="12394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23" name="Рисунок 17" descr=""/>
          <p:cNvPicPr/>
          <p:nvPr/>
        </p:nvPicPr>
        <p:blipFill>
          <a:blip r:embed="rId6"/>
          <a:stretch/>
        </p:blipFill>
        <p:spPr>
          <a:xfrm>
            <a:off x="370440" y="172728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24" name="Рисунок 18" descr=""/>
          <p:cNvPicPr/>
          <p:nvPr/>
        </p:nvPicPr>
        <p:blipFill>
          <a:blip r:embed="rId7"/>
          <a:stretch/>
        </p:blipFill>
        <p:spPr>
          <a:xfrm>
            <a:off x="360720" y="236664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25" name="Рисунок 19" descr=""/>
          <p:cNvPicPr/>
          <p:nvPr/>
        </p:nvPicPr>
        <p:blipFill>
          <a:blip r:embed="rId8"/>
          <a:stretch/>
        </p:blipFill>
        <p:spPr>
          <a:xfrm>
            <a:off x="370440" y="2923920"/>
            <a:ext cx="198360" cy="265320"/>
          </a:xfrm>
          <a:prstGeom prst="rect">
            <a:avLst/>
          </a:prstGeom>
          <a:ln w="0">
            <a:noFill/>
          </a:ln>
        </p:spPr>
      </p:pic>
      <p:sp>
        <p:nvSpPr>
          <p:cNvPr id="126" name="Прямоугольник 20"/>
          <p:cNvSpPr/>
          <p:nvPr/>
        </p:nvSpPr>
        <p:spPr>
          <a:xfrm>
            <a:off x="6622200" y="455040"/>
            <a:ext cx="1531440" cy="516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en-US" sz="2800" spc="-1" strike="noStrike">
                <a:solidFill>
                  <a:srgbClr val="000000"/>
                </a:solidFill>
                <a:latin typeface="Calibri"/>
                <a:ea typeface="Calibri"/>
              </a:rPr>
              <a:t>IT-</a:t>
            </a:r>
            <a:r>
              <a:rPr b="1" lang="ru-RU" sz="2800" spc="-1" strike="noStrike">
                <a:solidFill>
                  <a:srgbClr val="000000"/>
                </a:solidFill>
                <a:latin typeface="Calibri"/>
                <a:ea typeface="Calibri"/>
              </a:rPr>
              <a:t>СФЕРА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27" name="Прямоугольник 21"/>
          <p:cNvSpPr/>
          <p:nvPr/>
        </p:nvSpPr>
        <p:spPr>
          <a:xfrm>
            <a:off x="4950360" y="4737600"/>
            <a:ext cx="3345120" cy="257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1100" spc="-1" strike="noStrike">
                <a:solidFill>
                  <a:srgbClr val="000000"/>
                </a:solidFill>
                <a:latin typeface="Calibri"/>
                <a:ea typeface="Calibri"/>
              </a:rPr>
              <a:t>утв. Указом Президента РФ № 83 от 02.03.2022 года</a:t>
            </a:r>
            <a:endParaRPr b="0" lang="ru-RU" sz="1100" spc="-1" strike="noStrike">
              <a:latin typeface="Arial"/>
            </a:endParaRPr>
          </a:p>
        </p:txBody>
      </p:sp>
      <p:sp>
        <p:nvSpPr>
          <p:cNvPr id="128" name="Прямоугольник 11_1"/>
          <p:cNvSpPr/>
          <p:nvPr/>
        </p:nvSpPr>
        <p:spPr>
          <a:xfrm>
            <a:off x="370440" y="3401280"/>
            <a:ext cx="7782480" cy="576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just">
              <a:lnSpc>
                <a:spcPct val="100000"/>
              </a:lnSpc>
            </a:pPr>
            <a:r>
              <a:rPr b="1" i="1" lang="ru-RU" sz="1600" spc="-1" strike="noStrike">
                <a:solidFill>
                  <a:srgbClr val="c00000"/>
                </a:solidFill>
                <a:latin typeface="Calibri"/>
                <a:ea typeface="Calibri"/>
              </a:rPr>
              <a:t>Воспользоваться на текущий момент смогут 39 ИТ-организаций Республики Мордовия (имеют государственную аккредитацию Минцифры России).</a:t>
            </a:r>
            <a:endParaRPr b="0" lang="ru-RU" sz="1600" spc="-1" strike="noStrike">
              <a:latin typeface="Arial"/>
            </a:endParaRPr>
          </a:p>
        </p:txBody>
      </p:sp>
    </p:spTree>
  </p:cSld>
  <p:transition>
    <p:dissolve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image.jpeg" descr=""/>
          <p:cNvPicPr/>
          <p:nvPr/>
        </p:nvPicPr>
        <p:blipFill>
          <a:blip r:embed="rId1"/>
          <a:stretch/>
        </p:blipFill>
        <p:spPr>
          <a:xfrm>
            <a:off x="2160" y="-5256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130" name="Прямоугольник 1"/>
          <p:cNvSpPr/>
          <p:nvPr/>
        </p:nvSpPr>
        <p:spPr>
          <a:xfrm>
            <a:off x="2935080" y="325800"/>
            <a:ext cx="5942160" cy="516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Первый пакет антикризисных мер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31" name="Прямоугольник 3"/>
          <p:cNvSpPr/>
          <p:nvPr/>
        </p:nvSpPr>
        <p:spPr>
          <a:xfrm>
            <a:off x="545040" y="850320"/>
            <a:ext cx="3234240" cy="1976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Нулевая % ставка по УСН, ПСН,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расширен перечень видов деятельности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Разработан проект Закона.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Сессия Государственного Собрания Республики Мордовия — 25 марта 2022 г. 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132" name="Прямоугольник 4"/>
          <p:cNvSpPr/>
          <p:nvPr/>
        </p:nvSpPr>
        <p:spPr>
          <a:xfrm>
            <a:off x="3240000" y="3420000"/>
            <a:ext cx="4418640" cy="1582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Новый финансовый продукт «Импортзамещение»:</a:t>
            </a:r>
            <a:endParaRPr b="0" lang="ru-RU" sz="1400" spc="-1" strike="noStrike">
              <a:latin typeface="Arial"/>
            </a:endParaRPr>
          </a:p>
          <a:p>
            <a:pPr marL="171360" indent="-17064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микрозайм до </a:t>
            </a: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5 млн. рублей</a:t>
            </a: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,</a:t>
            </a:r>
            <a:endParaRPr b="0" lang="ru-RU" sz="1200" spc="-1" strike="noStrike">
              <a:latin typeface="Arial"/>
            </a:endParaRPr>
          </a:p>
          <a:p>
            <a:pPr marL="171360" indent="-17064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сниженная ставка —  </a:t>
            </a: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5 % годовых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Утверждение Правил предоставления — 28 марта 2022 г.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133" name="Прямоугольник 5"/>
          <p:cNvSpPr/>
          <p:nvPr/>
        </p:nvSpPr>
        <p:spPr>
          <a:xfrm>
            <a:off x="4805280" y="3510000"/>
            <a:ext cx="501300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  <p:pic>
        <p:nvPicPr>
          <p:cNvPr id="134" name="Рисунок 6" descr=""/>
          <p:cNvPicPr/>
          <p:nvPr/>
        </p:nvPicPr>
        <p:blipFill>
          <a:blip r:embed="rId2"/>
          <a:stretch/>
        </p:blipFill>
        <p:spPr>
          <a:xfrm>
            <a:off x="259920" y="99396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35" name="Рисунок 11" descr=""/>
          <p:cNvPicPr/>
          <p:nvPr/>
        </p:nvPicPr>
        <p:blipFill>
          <a:blip r:embed="rId3"/>
          <a:stretch/>
        </p:blipFill>
        <p:spPr>
          <a:xfrm>
            <a:off x="4431600" y="790920"/>
            <a:ext cx="4170600" cy="2417400"/>
          </a:xfrm>
          <a:prstGeom prst="rect">
            <a:avLst/>
          </a:prstGeom>
          <a:ln w="0">
            <a:noFill/>
          </a:ln>
        </p:spPr>
      </p:pic>
      <p:pic>
        <p:nvPicPr>
          <p:cNvPr id="136" name="Рисунок 7_2" descr=""/>
          <p:cNvPicPr/>
          <p:nvPr/>
        </p:nvPicPr>
        <p:blipFill>
          <a:blip r:embed="rId4"/>
          <a:stretch/>
        </p:blipFill>
        <p:spPr>
          <a:xfrm>
            <a:off x="268920" y="2252160"/>
            <a:ext cx="217080" cy="265320"/>
          </a:xfrm>
          <a:prstGeom prst="rect">
            <a:avLst/>
          </a:prstGeom>
          <a:ln w="0">
            <a:noFill/>
          </a:ln>
        </p:spPr>
      </p:pic>
      <p:pic>
        <p:nvPicPr>
          <p:cNvPr id="137" name="Рисунок 7_3" descr=""/>
          <p:cNvPicPr/>
          <p:nvPr/>
        </p:nvPicPr>
        <p:blipFill>
          <a:blip r:embed="rId5"/>
          <a:stretch/>
        </p:blipFill>
        <p:spPr>
          <a:xfrm>
            <a:off x="2840040" y="3513960"/>
            <a:ext cx="219240" cy="265320"/>
          </a:xfrm>
          <a:prstGeom prst="rect">
            <a:avLst/>
          </a:prstGeom>
          <a:ln w="0">
            <a:noFill/>
          </a:ln>
        </p:spPr>
      </p:pic>
      <p:sp>
        <p:nvSpPr>
          <p:cNvPr id="138" name="Прямоугольник 3_0"/>
          <p:cNvSpPr/>
          <p:nvPr/>
        </p:nvSpPr>
        <p:spPr>
          <a:xfrm>
            <a:off x="577440" y="2145960"/>
            <a:ext cx="3853440" cy="1063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Увеличение авансовых платежей</a:t>
            </a: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 до 50%</a:t>
            </a:r>
            <a:r>
              <a:rPr b="1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по гос.контрактам от 30 млн. рублей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Ожидается принятие нормативного акта на федеральном и региональном уровнях.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.jpeg_0" descr=""/>
          <p:cNvPicPr/>
          <p:nvPr/>
        </p:nvPicPr>
        <p:blipFill>
          <a:blip r:embed="rId1"/>
          <a:stretch/>
        </p:blipFill>
        <p:spPr>
          <a:xfrm>
            <a:off x="4680" y="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140" name="Прямоугольник 1_0"/>
          <p:cNvSpPr/>
          <p:nvPr/>
        </p:nvSpPr>
        <p:spPr>
          <a:xfrm>
            <a:off x="2935080" y="325800"/>
            <a:ext cx="5942160" cy="516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	</a:t>
            </a:r>
            <a:r>
              <a:rPr b="1" lang="ru-RU" sz="2800" spc="-1" strike="noStrike">
                <a:solidFill>
                  <a:srgbClr val="c00000"/>
                </a:solidFill>
                <a:latin typeface="Calibri"/>
                <a:ea typeface="Calibri"/>
              </a:rPr>
              <a:t>Первый пакет антикризисных мер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41" name="Прямоугольник 3_1"/>
          <p:cNvSpPr/>
          <p:nvPr/>
        </p:nvSpPr>
        <p:spPr>
          <a:xfrm>
            <a:off x="545040" y="850320"/>
            <a:ext cx="4641480" cy="85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Имущественная поддержка: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Calibri"/>
                <a:ea typeface="DejaVu Sans"/>
              </a:rPr>
              <a:t>- отсрочка по оплате арендных платежей в 2022 году</a:t>
            </a:r>
            <a:endParaRPr b="0" lang="ru-RU" sz="1200" spc="-1" strike="noStrike">
              <a:latin typeface="Arial"/>
            </a:endParaRPr>
          </a:p>
          <a:p>
            <a:pPr marL="171360" indent="-170640">
              <a:lnSpc>
                <a:spcPct val="100000"/>
              </a:lnSpc>
              <a:buClr>
                <a:srgbClr val="c00000"/>
              </a:buClr>
              <a:buFont typeface="Arial"/>
              <a:buChar char="•"/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39 арендаторов (74 договора аренды) имущества</a:t>
            </a:r>
            <a:endParaRPr b="0" lang="ru-RU" sz="1200" spc="-1" strike="noStrike">
              <a:latin typeface="Arial"/>
            </a:endParaRPr>
          </a:p>
          <a:p>
            <a:pPr marL="171360" indent="-170640" algn="just">
              <a:lnSpc>
                <a:spcPct val="100000"/>
              </a:lnSpc>
              <a:buClr>
                <a:srgbClr val="c00000"/>
              </a:buClr>
              <a:buFont typeface="Arial"/>
              <a:buChar char="•"/>
              <a:tabLst>
                <a:tab algn="l" pos="0"/>
              </a:tabLst>
            </a:pPr>
            <a:r>
              <a:rPr b="1" i="1" lang="ru-RU" sz="1200" spc="-1" strike="noStrike">
                <a:solidFill>
                  <a:srgbClr val="c00000"/>
                </a:solidFill>
                <a:latin typeface="Calibri"/>
                <a:ea typeface="Calibri"/>
              </a:rPr>
              <a:t>85 арендаторов (269 договоров аренды) земельных участков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142" name="Прямоугольник 5_0"/>
          <p:cNvSpPr/>
          <p:nvPr/>
        </p:nvSpPr>
        <p:spPr>
          <a:xfrm>
            <a:off x="3806280" y="3029400"/>
            <a:ext cx="5013000" cy="2282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МФЦ:</a:t>
            </a:r>
            <a:endParaRPr b="0" lang="ru-RU" sz="1800" spc="-1" strike="noStrike">
              <a:latin typeface="Arial"/>
            </a:endParaRPr>
          </a:p>
          <a:p>
            <a:pPr marL="285840" indent="-28476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выделены дополнительные окна для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предоставления услуг субъектам МСП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c00000"/>
                </a:solidFill>
                <a:latin typeface="Calibri"/>
                <a:ea typeface="Calibri"/>
              </a:rPr>
              <a:t>Обратились 4 субъекта МСП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- прием заявлений о предоставлении «кредитных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каникул» и реструктуризации долговых обязательств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</p:txBody>
      </p:sp>
      <p:pic>
        <p:nvPicPr>
          <p:cNvPr id="143" name="Рисунок 6_0" descr=""/>
          <p:cNvPicPr/>
          <p:nvPr/>
        </p:nvPicPr>
        <p:blipFill>
          <a:blip r:embed="rId2"/>
          <a:stretch/>
        </p:blipFill>
        <p:spPr>
          <a:xfrm>
            <a:off x="259920" y="80892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44" name="Рисунок 7_1" descr=""/>
          <p:cNvPicPr/>
          <p:nvPr/>
        </p:nvPicPr>
        <p:blipFill>
          <a:blip r:embed="rId3"/>
          <a:stretch/>
        </p:blipFill>
        <p:spPr>
          <a:xfrm>
            <a:off x="294120" y="2226240"/>
            <a:ext cx="219240" cy="265320"/>
          </a:xfrm>
          <a:prstGeom prst="rect">
            <a:avLst/>
          </a:prstGeom>
          <a:ln w="0">
            <a:noFill/>
          </a:ln>
        </p:spPr>
      </p:pic>
      <p:pic>
        <p:nvPicPr>
          <p:cNvPr id="145" name="Рисунок 57" descr=""/>
          <p:cNvPicPr/>
          <p:nvPr/>
        </p:nvPicPr>
        <p:blipFill>
          <a:blip r:embed="rId4"/>
          <a:stretch/>
        </p:blipFill>
        <p:spPr>
          <a:xfrm>
            <a:off x="939960" y="2492280"/>
            <a:ext cx="2339280" cy="2285640"/>
          </a:xfrm>
          <a:prstGeom prst="rect">
            <a:avLst/>
          </a:prstGeom>
          <a:ln w="0">
            <a:noFill/>
          </a:ln>
        </p:spPr>
      </p:pic>
      <p:pic>
        <p:nvPicPr>
          <p:cNvPr id="146" name="Рисунок 58" descr=""/>
          <p:cNvPicPr/>
          <p:nvPr/>
        </p:nvPicPr>
        <p:blipFill>
          <a:blip r:embed="rId5"/>
          <a:stretch/>
        </p:blipFill>
        <p:spPr>
          <a:xfrm>
            <a:off x="5187240" y="842760"/>
            <a:ext cx="3272040" cy="2453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image.jpeg" descr=""/>
          <p:cNvPicPr/>
          <p:nvPr/>
        </p:nvPicPr>
        <p:blipFill>
          <a:blip r:embed="rId1"/>
          <a:stretch/>
        </p:blipFill>
        <p:spPr>
          <a:xfrm>
            <a:off x="-2520" y="0"/>
            <a:ext cx="9141120" cy="5140800"/>
          </a:xfrm>
          <a:prstGeom prst="rect">
            <a:avLst/>
          </a:prstGeom>
          <a:ln w="12700">
            <a:noFill/>
          </a:ln>
        </p:spPr>
      </p:pic>
      <p:sp>
        <p:nvSpPr>
          <p:cNvPr id="148" name="Rectangle 1"/>
          <p:cNvSpPr/>
          <p:nvPr/>
        </p:nvSpPr>
        <p:spPr>
          <a:xfrm>
            <a:off x="2112840" y="1081080"/>
            <a:ext cx="9141120" cy="45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9" name="Рисунок 11" descr=""/>
          <p:cNvPicPr/>
          <p:nvPr/>
        </p:nvPicPr>
        <p:blipFill>
          <a:blip r:embed="rId2"/>
          <a:stretch/>
        </p:blipFill>
        <p:spPr>
          <a:xfrm>
            <a:off x="5747400" y="363240"/>
            <a:ext cx="2227320" cy="88920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150" name="Таблица 9"/>
          <p:cNvGraphicFramePr/>
          <p:nvPr/>
        </p:nvGraphicFramePr>
        <p:xfrm>
          <a:off x="764280" y="1013040"/>
          <a:ext cx="7778520" cy="3513960"/>
        </p:xfrm>
        <a:graphic>
          <a:graphicData uri="http://schemas.openxmlformats.org/drawingml/2006/table">
            <a:tbl>
              <a:tblPr/>
              <a:tblGrid>
                <a:gridCol w="5602320"/>
                <a:gridCol w="2176560"/>
              </a:tblGrid>
              <a:tr h="222840">
                <a:tc gridSpan="2"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spcAft>
                          <a:spcPts val="1001"/>
                        </a:spcAft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Фиксированные процентные ставки по микрозаймам (начало действия — с 4 марта 2022 года)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3568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«Антикризисный»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(рестораны, кафе, столовые, буфеты, бары, закусочные и иные организации общественного питания; салоны красоты, парикмахерские, косметические салоны, СПА-салоны, массажные салоны, солярии; бани, сауны, плавательные бассейны, спортивные и тренажерные залы, фитнес-центры и др.)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(до 30 июня 2022 г.)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8512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«Легкий старт»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(начинающие предприниматели)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1 %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до 5 млн. рублей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9368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«Моногород»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992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«Развитие» 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МСП, участвующие в программах «выращивания»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5 %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736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«Социальный»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, (субъекты МСП, осуществляющие социально ориентированную деятельность)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2 %  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3940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 НХП»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занятые в сфере народных художественных промыслов)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3112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«Приоритетный»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(субъекты МСП осуществляющие приоритетные виды деятельности)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5"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11 %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8512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«Поддержка»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 в пострадавших отраслях экономики)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36144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«Я сам»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(для самозанятых граждан (индивидуальных предпринимателей), зарегистрированных в качестве плательщика налога на профессиональный доход),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8944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«Инвестиционный»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(для субъектов МСП на приобретение основных средств),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 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0052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«Маркетплейсы»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(субъекты МСП, осуществляющие торговлю на маркетплейсах.)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</a:tr>
              <a:tr h="202680">
                <a:tc>
                  <a:txBody>
                    <a:bodyPr lIns="5040" rIns="5040">
                      <a:noAutofit/>
                    </a:bodyPr>
                    <a:p>
                      <a:pPr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«Стандартный»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 и </a:t>
                      </a: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«Рефинансирование»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40" rIns="5040">
                      <a:noAutofit/>
                    </a:bodyPr>
                    <a:p>
                      <a:pPr algn="ctr">
                        <a:lnSpc>
                          <a:spcPct val="73000"/>
                        </a:lnSpc>
                        <a:tabLst>
                          <a:tab algn="l" pos="0"/>
                        </a:tabLst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Calibri"/>
                          <a:ea typeface="Arial"/>
                        </a:rPr>
                        <a:t>13 %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marL="5040" marR="5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.jpeg" descr=""/>
          <p:cNvPicPr/>
          <p:nvPr/>
        </p:nvPicPr>
        <p:blipFill>
          <a:blip r:embed="rId1"/>
          <a:stretch/>
        </p:blipFill>
        <p:spPr>
          <a:xfrm>
            <a:off x="0" y="0"/>
            <a:ext cx="9141120" cy="5140800"/>
          </a:xfrm>
          <a:prstGeom prst="rect">
            <a:avLst/>
          </a:prstGeom>
          <a:ln w="12700">
            <a:noFill/>
          </a:ln>
        </p:spPr>
      </p:pic>
      <p:pic>
        <p:nvPicPr>
          <p:cNvPr id="152" name="Рисунок 2" descr=""/>
          <p:cNvPicPr/>
          <p:nvPr/>
        </p:nvPicPr>
        <p:blipFill>
          <a:blip r:embed="rId2"/>
          <a:stretch/>
        </p:blipFill>
        <p:spPr>
          <a:xfrm>
            <a:off x="5927400" y="779040"/>
            <a:ext cx="2003040" cy="1131480"/>
          </a:xfrm>
          <a:prstGeom prst="rect">
            <a:avLst/>
          </a:prstGeom>
          <a:ln w="0">
            <a:noFill/>
          </a:ln>
        </p:spPr>
      </p:pic>
      <p:sp>
        <p:nvSpPr>
          <p:cNvPr id="153" name="Rectangle 1"/>
          <p:cNvSpPr/>
          <p:nvPr/>
        </p:nvSpPr>
        <p:spPr>
          <a:xfrm>
            <a:off x="2112840" y="1081080"/>
            <a:ext cx="9141120" cy="45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Прямоугольник 4"/>
          <p:cNvSpPr/>
          <p:nvPr/>
        </p:nvSpPr>
        <p:spPr>
          <a:xfrm>
            <a:off x="5809320" y="1843560"/>
            <a:ext cx="2420640" cy="121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Увеличен максимальный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размер поручительства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по договорам микрозаймов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с 50% до 70%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8064a2"/>
                </a:solidFill>
                <a:latin typeface="Calibri"/>
                <a:ea typeface="Calibri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5" name="Прямоугольник 6"/>
          <p:cNvSpPr/>
          <p:nvPr/>
        </p:nvSpPr>
        <p:spPr>
          <a:xfrm>
            <a:off x="5760000" y="3051000"/>
            <a:ext cx="2653200" cy="72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Увеличен срок предоставления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поручительства по кредитам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с 5 до 8 лет 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56" name="Рисунок 7" descr=""/>
          <p:cNvPicPr/>
          <p:nvPr/>
        </p:nvPicPr>
        <p:blipFill>
          <a:blip r:embed="rId3"/>
          <a:stretch/>
        </p:blipFill>
        <p:spPr>
          <a:xfrm>
            <a:off x="5560920" y="189396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57" name="Рисунок 8" descr=""/>
          <p:cNvPicPr/>
          <p:nvPr/>
        </p:nvPicPr>
        <p:blipFill>
          <a:blip r:embed="rId4"/>
          <a:stretch/>
        </p:blipFill>
        <p:spPr>
          <a:xfrm>
            <a:off x="5560920" y="3060000"/>
            <a:ext cx="198360" cy="265320"/>
          </a:xfrm>
          <a:prstGeom prst="rect">
            <a:avLst/>
          </a:prstGeom>
          <a:ln w="0">
            <a:noFill/>
          </a:ln>
        </p:spPr>
      </p:pic>
      <p:sp>
        <p:nvSpPr>
          <p:cNvPr id="158" name="Прямоугольник 9"/>
          <p:cNvSpPr/>
          <p:nvPr/>
        </p:nvSpPr>
        <p:spPr>
          <a:xfrm>
            <a:off x="900000" y="2388960"/>
            <a:ext cx="2873160" cy="515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«Кредитные каникулы» одобрены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48 субъектов МСП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59" name="Прямоугольник 11"/>
          <p:cNvSpPr/>
          <p:nvPr/>
        </p:nvSpPr>
        <p:spPr>
          <a:xfrm>
            <a:off x="832680" y="1840320"/>
            <a:ext cx="4310280" cy="515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Одобрено 25 микрозаймов на сумму 64 млн. рублей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</a:tabLst>
            </a:pPr>
            <a:endParaRPr b="0" lang="ru-RU" sz="1400" spc="-1" strike="noStrike">
              <a:latin typeface="Arial"/>
            </a:endParaRPr>
          </a:p>
        </p:txBody>
      </p:sp>
      <p:pic>
        <p:nvPicPr>
          <p:cNvPr id="160" name="Рисунок 12" descr=""/>
          <p:cNvPicPr/>
          <p:nvPr/>
        </p:nvPicPr>
        <p:blipFill>
          <a:blip r:embed="rId5"/>
          <a:stretch/>
        </p:blipFill>
        <p:spPr>
          <a:xfrm>
            <a:off x="653040" y="182340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61" name="Рисунок 13" descr=""/>
          <p:cNvPicPr/>
          <p:nvPr/>
        </p:nvPicPr>
        <p:blipFill>
          <a:blip r:embed="rId6"/>
          <a:stretch/>
        </p:blipFill>
        <p:spPr>
          <a:xfrm>
            <a:off x="631440" y="2955240"/>
            <a:ext cx="198360" cy="265320"/>
          </a:xfrm>
          <a:prstGeom prst="rect">
            <a:avLst/>
          </a:prstGeom>
          <a:ln w="0">
            <a:noFill/>
          </a:ln>
        </p:spPr>
      </p:pic>
      <p:pic>
        <p:nvPicPr>
          <p:cNvPr id="162" name="Рисунок 11_0" descr=""/>
          <p:cNvPicPr/>
          <p:nvPr/>
        </p:nvPicPr>
        <p:blipFill>
          <a:blip r:embed="rId7"/>
          <a:stretch/>
        </p:blipFill>
        <p:spPr>
          <a:xfrm>
            <a:off x="1260000" y="900000"/>
            <a:ext cx="2227320" cy="889200"/>
          </a:xfrm>
          <a:prstGeom prst="rect">
            <a:avLst/>
          </a:prstGeom>
          <a:ln w="0">
            <a:noFill/>
          </a:ln>
        </p:spPr>
      </p:pic>
      <p:pic>
        <p:nvPicPr>
          <p:cNvPr id="163" name="Рисунок 13_1" descr=""/>
          <p:cNvPicPr/>
          <p:nvPr/>
        </p:nvPicPr>
        <p:blipFill>
          <a:blip r:embed="rId8"/>
          <a:stretch/>
        </p:blipFill>
        <p:spPr>
          <a:xfrm>
            <a:off x="633600" y="2416680"/>
            <a:ext cx="198360" cy="265320"/>
          </a:xfrm>
          <a:prstGeom prst="rect">
            <a:avLst/>
          </a:prstGeom>
          <a:ln w="0">
            <a:noFill/>
          </a:ln>
        </p:spPr>
      </p:pic>
      <p:sp>
        <p:nvSpPr>
          <p:cNvPr id="164" name="Прямоугольник 9_1"/>
          <p:cNvSpPr/>
          <p:nvPr/>
        </p:nvSpPr>
        <p:spPr>
          <a:xfrm>
            <a:off x="915120" y="2936520"/>
            <a:ext cx="3044880" cy="302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Calibri"/>
              </a:rPr>
              <a:t>Реструктуризированы 3 микрозайма</a:t>
            </a:r>
            <a:endParaRPr b="0" lang="ru-RU" sz="1400" spc="-1" strike="noStrike">
              <a:latin typeface="Arial"/>
            </a:endParaRPr>
          </a:p>
        </p:txBody>
      </p:sp>
      <p:pic>
        <p:nvPicPr>
          <p:cNvPr id="165" name="Рисунок 8_1" descr=""/>
          <p:cNvPicPr/>
          <p:nvPr/>
        </p:nvPicPr>
        <p:blipFill>
          <a:blip r:embed="rId9"/>
          <a:stretch/>
        </p:blipFill>
        <p:spPr>
          <a:xfrm>
            <a:off x="5595840" y="3887640"/>
            <a:ext cx="198360" cy="265320"/>
          </a:xfrm>
          <a:prstGeom prst="rect">
            <a:avLst/>
          </a:prstGeom>
          <a:ln w="0">
            <a:noFill/>
          </a:ln>
        </p:spPr>
      </p:pic>
      <p:sp>
        <p:nvSpPr>
          <p:cNvPr id="166" name="Прямоугольник 6_1"/>
          <p:cNvSpPr/>
          <p:nvPr/>
        </p:nvSpPr>
        <p:spPr>
          <a:xfrm>
            <a:off x="5760000" y="3807360"/>
            <a:ext cx="3131280" cy="115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DejaVu Sans"/>
              </a:rPr>
              <a:t>Соглашение с Фондом развития промышленности Республики Мордовия. </a:t>
            </a:r>
            <a:endParaRPr b="0" lang="ru-RU" sz="1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Calibri"/>
                <a:ea typeface="DejaVu Sans"/>
              </a:rPr>
              <a:t>Поручительство обеспечивает до 50% от суммы займа.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.jpeg" descr=""/>
          <p:cNvPicPr/>
          <p:nvPr/>
        </p:nvPicPr>
        <p:blipFill>
          <a:blip r:embed="rId1"/>
          <a:stretch/>
        </p:blipFill>
        <p:spPr>
          <a:xfrm>
            <a:off x="0" y="0"/>
            <a:ext cx="9203760" cy="5140800"/>
          </a:xfrm>
          <a:prstGeom prst="rect">
            <a:avLst/>
          </a:prstGeom>
          <a:ln w="12700">
            <a:noFill/>
          </a:ln>
        </p:spPr>
      </p:pic>
      <p:sp>
        <p:nvSpPr>
          <p:cNvPr id="168" name="Rectangle 1"/>
          <p:cNvSpPr/>
          <p:nvPr/>
        </p:nvSpPr>
        <p:spPr>
          <a:xfrm>
            <a:off x="2112840" y="1081080"/>
            <a:ext cx="9141120" cy="45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9" name="Прямоугольник 9"/>
          <p:cNvSpPr/>
          <p:nvPr/>
        </p:nvSpPr>
        <p:spPr>
          <a:xfrm>
            <a:off x="2863080" y="346320"/>
            <a:ext cx="5444640" cy="63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  <a:scene3d>
              <a:camera prst="orthographicFront"/>
              <a:lightRig dir="t" rig="sof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1800" spc="-1" strike="noStrike">
                <a:solidFill>
                  <a:srgbClr val="ff0000"/>
                </a:solidFill>
                <a:latin typeface="Arial"/>
                <a:ea typeface="DejaVu Sans"/>
              </a:rPr>
              <a:t>Запасы сахара и соли в районах республики*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  <p:graphicFrame>
        <p:nvGraphicFramePr>
          <p:cNvPr id="170" name="Таблица 1"/>
          <p:cNvGraphicFramePr/>
          <p:nvPr/>
        </p:nvGraphicFramePr>
        <p:xfrm>
          <a:off x="1893960" y="746640"/>
          <a:ext cx="5846040" cy="3573360"/>
        </p:xfrm>
        <a:graphic>
          <a:graphicData uri="http://schemas.openxmlformats.org/drawingml/2006/table">
            <a:tbl>
              <a:tblPr/>
              <a:tblGrid>
                <a:gridCol w="1461240"/>
                <a:gridCol w="1461240"/>
                <a:gridCol w="1461240"/>
                <a:gridCol w="1462320"/>
              </a:tblGrid>
              <a:tr h="565920"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Наименование муниципального района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Остатки, тонн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algn="l" pos="999000"/>
                        </a:tabLs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Наименование муниципального района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Остатки, тонн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СОЛЬ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САХАР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Краснослободск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4,7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Краснослободск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7,9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Чамзинка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2,5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Чамзинка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6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Ельники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2,1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Ардатов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5,19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Ичалки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Ельники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5,125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Рузаевка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1,64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З.Поляна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5,1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Ковылкино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1,5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Рузаевка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4,52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Б.Игнатово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1,242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Ковылкино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3,9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Теньгушево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1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Ст.Шайгово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3,265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Ст.Шайгово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0,808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Темников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2,85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Кадошкино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0,6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Ичалки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1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Темников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0,43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Б.Игнатово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0,887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З.Поляна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0,3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Атюрьево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Ардатов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0,252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Б.Березники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0,479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Торбеево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0,25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Атяшево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0,45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Б.Березники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0,248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Теньгушево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0,3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Кочкурово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0,16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Торбеево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0,3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Инсар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0,155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Инсар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0,26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Атяшево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0,12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Дубенки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0,2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Атюрьево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0,11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Кочкурово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0,185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Дубенки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Кадошкино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0,09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9d9d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Ромоданово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Ромоданово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</a:tr>
              <a:tr h="249840"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Лямбирь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0,007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Лямбирь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  <a:tc>
                  <a:txBody>
                    <a:bodyPr lIns="68400" rIns="68400">
                      <a:noAutofit/>
                    </a:bodyPr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ru-RU" sz="1050" spc="-1" strike="noStrike">
                          <a:solidFill>
                            <a:srgbClr val="000000"/>
                          </a:solidFill>
                          <a:latin typeface="Times New Roman"/>
                          <a:ea typeface="DejaVu Sans"/>
                        </a:rPr>
                        <a:t>0,035</a:t>
                      </a:r>
                      <a:endParaRPr b="0" lang="ru-RU" sz="105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1919"/>
                    </a:solidFill>
                  </a:tcPr>
                </a:tc>
              </a:tr>
            </a:tbl>
          </a:graphicData>
        </a:graphic>
      </p:graphicFrame>
      <p:sp>
        <p:nvSpPr>
          <p:cNvPr id="171" name="TextBox 2"/>
          <p:cNvSpPr/>
          <p:nvPr/>
        </p:nvSpPr>
        <p:spPr>
          <a:xfrm>
            <a:off x="5698080" y="4834080"/>
            <a:ext cx="2754720" cy="27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*по состоянию на 23.03.2022г.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.jpeg" descr=""/>
          <p:cNvPicPr/>
          <p:nvPr/>
        </p:nvPicPr>
        <p:blipFill>
          <a:blip r:embed="rId1"/>
          <a:stretch/>
        </p:blipFill>
        <p:spPr>
          <a:xfrm>
            <a:off x="-36360" y="0"/>
            <a:ext cx="9185400" cy="5140800"/>
          </a:xfrm>
          <a:prstGeom prst="rect">
            <a:avLst/>
          </a:prstGeom>
          <a:ln w="12700">
            <a:noFill/>
          </a:ln>
        </p:spPr>
      </p:pic>
      <p:pic>
        <p:nvPicPr>
          <p:cNvPr id="173" name="image.png" descr=""/>
          <p:cNvPicPr/>
          <p:nvPr/>
        </p:nvPicPr>
        <p:blipFill>
          <a:blip r:embed="rId2"/>
          <a:srcRect l="31098" t="18967" r="2440" b="15449"/>
          <a:stretch/>
        </p:blipFill>
        <p:spPr>
          <a:xfrm>
            <a:off x="2268360" y="555480"/>
            <a:ext cx="4200840" cy="2373480"/>
          </a:xfrm>
          <a:prstGeom prst="rect">
            <a:avLst/>
          </a:prstGeom>
          <a:ln w="12700">
            <a:noFill/>
          </a:ln>
        </p:spPr>
      </p:pic>
      <p:sp>
        <p:nvSpPr>
          <p:cNvPr id="174" name="Shape 69"/>
          <p:cNvSpPr/>
          <p:nvPr/>
        </p:nvSpPr>
        <p:spPr>
          <a:xfrm>
            <a:off x="760320" y="3147840"/>
            <a:ext cx="7845840" cy="426240"/>
          </a:xfrm>
          <a:prstGeom prst="rect">
            <a:avLst/>
          </a:prstGeom>
          <a:noFill/>
          <a:ln w="1270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PF Square Sans Pro Medium"/>
                <a:ea typeface="PF Square Sans Pro Medium"/>
              </a:rPr>
              <a:t>Благодарю за внимание!</a:t>
            </a:r>
            <a:endParaRPr b="0" lang="ru-RU" sz="2800" spc="-1" strike="noStrike">
              <a:latin typeface="Arial"/>
            </a:endParaRPr>
          </a:p>
        </p:txBody>
      </p:sp>
    </p:spTree>
  </p:cSld>
  <p:transition>
    <p:dissolv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Application>LibreOffice/7.1.5.2$Windows_X86_64 LibreOffice_project/85f04e9f809797b8199d13c421bd8a2b025d52b5</Application>
  <AppVersion>15.0000</AppVersion>
  <Words>809</Words>
  <Paragraphs>213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Тренькаева</dc:creator>
  <dc:description/>
  <dc:language>ru-RU</dc:language>
  <cp:lastModifiedBy/>
  <cp:lastPrinted>2022-03-16T12:02:55Z</cp:lastPrinted>
  <dcterms:modified xsi:type="dcterms:W3CDTF">2022-03-24T11:26:36Z</dcterms:modified>
  <cp:revision>61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(16:9)</vt:lpwstr>
  </property>
  <property fmtid="{D5CDD505-2E9C-101B-9397-08002B2CF9AE}" pid="3" name="Slides">
    <vt:i4>11</vt:i4>
  </property>
</Properties>
</file>