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6858000" cy="9906000" type="A4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E65028"/>
    <a:srgbClr val="0050A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4713" autoAdjust="0"/>
  </p:normalViewPr>
  <p:slideViewPr>
    <p:cSldViewPr>
      <p:cViewPr>
        <p:scale>
          <a:sx n="75" d="100"/>
          <a:sy n="75" d="100"/>
        </p:scale>
        <p:origin x="-3480" y="-132"/>
      </p:cViewPr>
      <p:guideLst>
        <p:guide orient="horz" pos="312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" name="PlaceHolder 2"/>
          <p:cNvSpPr>
            <a:spLocks noGrp="1"/>
          </p:cNvSpPr>
          <p:nvPr>
            <p:ph type="subTitle"/>
          </p:nvPr>
        </p:nvSpPr>
        <p:spPr>
          <a:xfrm>
            <a:off x="342832" y="2317640"/>
            <a:ext cx="6171998" cy="5744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4" name="PlaceHolder 2"/>
          <p:cNvSpPr>
            <a:spLocks noGrp="1"/>
          </p:cNvSpPr>
          <p:nvPr>
            <p:ph/>
          </p:nvPr>
        </p:nvSpPr>
        <p:spPr>
          <a:xfrm>
            <a:off x="342832" y="2317640"/>
            <a:ext cx="6171998" cy="5744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/>
          </p:nvPr>
        </p:nvSpPr>
        <p:spPr>
          <a:xfrm>
            <a:off x="342832" y="2317640"/>
            <a:ext cx="3011783" cy="5744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7" name="PlaceHolder 3"/>
          <p:cNvSpPr>
            <a:spLocks noGrp="1"/>
          </p:cNvSpPr>
          <p:nvPr>
            <p:ph/>
          </p:nvPr>
        </p:nvSpPr>
        <p:spPr>
          <a:xfrm>
            <a:off x="3505477" y="2317640"/>
            <a:ext cx="3011783" cy="5744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subTitle"/>
          </p:nvPr>
        </p:nvSpPr>
        <p:spPr>
          <a:xfrm>
            <a:off x="857183" y="1621360"/>
            <a:ext cx="5143095" cy="15982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1" name="PlaceHolder 2"/>
          <p:cNvSpPr>
            <a:spLocks noGrp="1"/>
          </p:cNvSpPr>
          <p:nvPr>
            <p:ph/>
          </p:nvPr>
        </p:nvSpPr>
        <p:spPr>
          <a:xfrm>
            <a:off x="342832" y="231764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2" name="PlaceHolder 3"/>
          <p:cNvSpPr>
            <a:spLocks noGrp="1"/>
          </p:cNvSpPr>
          <p:nvPr>
            <p:ph/>
          </p:nvPr>
        </p:nvSpPr>
        <p:spPr>
          <a:xfrm>
            <a:off x="3505477" y="2317640"/>
            <a:ext cx="3011783" cy="5744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3" name="PlaceHolder 4"/>
          <p:cNvSpPr>
            <a:spLocks noGrp="1"/>
          </p:cNvSpPr>
          <p:nvPr>
            <p:ph/>
          </p:nvPr>
        </p:nvSpPr>
        <p:spPr>
          <a:xfrm>
            <a:off x="342832" y="531856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342832" y="2317640"/>
            <a:ext cx="3011783" cy="5744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/>
          </p:nvPr>
        </p:nvSpPr>
        <p:spPr>
          <a:xfrm>
            <a:off x="3505477" y="231764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/>
          </p:nvPr>
        </p:nvSpPr>
        <p:spPr>
          <a:xfrm>
            <a:off x="3505477" y="531856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/>
          </p:nvPr>
        </p:nvSpPr>
        <p:spPr>
          <a:xfrm>
            <a:off x="342832" y="231764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/>
          </p:nvPr>
        </p:nvSpPr>
        <p:spPr>
          <a:xfrm>
            <a:off x="3505477" y="231764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/>
          </p:nvPr>
        </p:nvSpPr>
        <p:spPr>
          <a:xfrm>
            <a:off x="342832" y="5318560"/>
            <a:ext cx="6171998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/>
          </p:nvPr>
        </p:nvSpPr>
        <p:spPr>
          <a:xfrm>
            <a:off x="342832" y="2317640"/>
            <a:ext cx="6171998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/>
          </p:nvPr>
        </p:nvSpPr>
        <p:spPr>
          <a:xfrm>
            <a:off x="342832" y="5318560"/>
            <a:ext cx="6171998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6" name="PlaceHolder 2"/>
          <p:cNvSpPr>
            <a:spLocks noGrp="1"/>
          </p:cNvSpPr>
          <p:nvPr>
            <p:ph/>
          </p:nvPr>
        </p:nvSpPr>
        <p:spPr>
          <a:xfrm>
            <a:off x="342832" y="231764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7" name="PlaceHolder 3"/>
          <p:cNvSpPr>
            <a:spLocks noGrp="1"/>
          </p:cNvSpPr>
          <p:nvPr>
            <p:ph/>
          </p:nvPr>
        </p:nvSpPr>
        <p:spPr>
          <a:xfrm>
            <a:off x="3505477" y="231764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8" name="PlaceHolder 4"/>
          <p:cNvSpPr>
            <a:spLocks noGrp="1"/>
          </p:cNvSpPr>
          <p:nvPr>
            <p:ph/>
          </p:nvPr>
        </p:nvSpPr>
        <p:spPr>
          <a:xfrm>
            <a:off x="342832" y="531856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9" name="PlaceHolder 5"/>
          <p:cNvSpPr>
            <a:spLocks noGrp="1"/>
          </p:cNvSpPr>
          <p:nvPr>
            <p:ph/>
          </p:nvPr>
        </p:nvSpPr>
        <p:spPr>
          <a:xfrm>
            <a:off x="3505477" y="531856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31" name="PlaceHolder 2"/>
          <p:cNvSpPr>
            <a:spLocks noGrp="1"/>
          </p:cNvSpPr>
          <p:nvPr>
            <p:ph/>
          </p:nvPr>
        </p:nvSpPr>
        <p:spPr>
          <a:xfrm>
            <a:off x="342833" y="2317640"/>
            <a:ext cx="1987335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1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2" name="PlaceHolder 3"/>
          <p:cNvSpPr>
            <a:spLocks noGrp="1"/>
          </p:cNvSpPr>
          <p:nvPr>
            <p:ph/>
          </p:nvPr>
        </p:nvSpPr>
        <p:spPr>
          <a:xfrm>
            <a:off x="2429798" y="2317640"/>
            <a:ext cx="1987335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1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3" name="PlaceHolder 4"/>
          <p:cNvSpPr>
            <a:spLocks noGrp="1"/>
          </p:cNvSpPr>
          <p:nvPr>
            <p:ph/>
          </p:nvPr>
        </p:nvSpPr>
        <p:spPr>
          <a:xfrm>
            <a:off x="4516763" y="2317640"/>
            <a:ext cx="1987335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1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4" name="PlaceHolder 5"/>
          <p:cNvSpPr>
            <a:spLocks noGrp="1"/>
          </p:cNvSpPr>
          <p:nvPr>
            <p:ph/>
          </p:nvPr>
        </p:nvSpPr>
        <p:spPr>
          <a:xfrm>
            <a:off x="342833" y="5318560"/>
            <a:ext cx="1987335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1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5" name="PlaceHolder 6"/>
          <p:cNvSpPr>
            <a:spLocks noGrp="1"/>
          </p:cNvSpPr>
          <p:nvPr>
            <p:ph/>
          </p:nvPr>
        </p:nvSpPr>
        <p:spPr>
          <a:xfrm>
            <a:off x="2429798" y="5318560"/>
            <a:ext cx="1987335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1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6" name="PlaceHolder 7"/>
          <p:cNvSpPr>
            <a:spLocks noGrp="1"/>
          </p:cNvSpPr>
          <p:nvPr>
            <p:ph/>
          </p:nvPr>
        </p:nvSpPr>
        <p:spPr>
          <a:xfrm>
            <a:off x="4516763" y="5318560"/>
            <a:ext cx="1987335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1000"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r>
              <a:rPr lang="ru-RU" sz="1800" b="0" strike="noStrike" spc="-1">
                <a:latin typeface="Arial"/>
              </a:rPr>
              <a:t>Для правки текста заглавия щёлкните мышью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10036"/>
            <a:ext cx="6453336" cy="36959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 descr="C:\Users\User\Desktop\ТАТЬЯНА ОБЩ\Макеты\Логотипы и шаблоны\Логотипы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41168" y="0"/>
            <a:ext cx="1710863" cy="700107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332656" y="200472"/>
            <a:ext cx="4786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0050AA"/>
                </a:solidFill>
                <a:latin typeface="Montserrat Medium" pitchFamily="2" charset="-52"/>
              </a:rPr>
              <a:t>«Горячие» вакансии</a:t>
            </a:r>
            <a:endParaRPr lang="ru-RU" sz="2800" dirty="0">
              <a:solidFill>
                <a:srgbClr val="0050AA"/>
              </a:solidFill>
              <a:latin typeface="Montserrat Medium" pitchFamily="2" charset="-52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88640" y="6537176"/>
            <a:ext cx="6552728" cy="3096344"/>
          </a:xfrm>
          <a:prstGeom prst="roundRect">
            <a:avLst/>
          </a:prstGeom>
          <a:noFill/>
          <a:ln>
            <a:solidFill>
              <a:srgbClr val="E650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88640" y="704528"/>
            <a:ext cx="6480720" cy="2520280"/>
          </a:xfrm>
          <a:prstGeom prst="roundRect">
            <a:avLst/>
          </a:prstGeom>
          <a:noFill/>
          <a:ln>
            <a:solidFill>
              <a:srgbClr val="0050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476672" y="6609184"/>
            <a:ext cx="5832648" cy="500066"/>
          </a:xfrm>
          <a:prstGeom prst="rect">
            <a:avLst/>
          </a:prstGeom>
          <a:solidFill>
            <a:srgbClr val="E650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476672" y="6609184"/>
            <a:ext cx="63813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latin typeface="Montserrat Medium" pitchFamily="2" charset="-52"/>
              </a:rPr>
              <a:t>Торговля. Общественное питание.  </a:t>
            </a:r>
            <a:endParaRPr lang="ru-RU" sz="2400" dirty="0">
              <a:solidFill>
                <a:schemeClr val="bg1"/>
              </a:solidFill>
              <a:latin typeface="Montserrat Medium" pitchFamily="2" charset="-52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412776" y="776536"/>
            <a:ext cx="4286280" cy="500066"/>
          </a:xfrm>
          <a:prstGeom prst="rect">
            <a:avLst/>
          </a:prstGeom>
          <a:solidFill>
            <a:srgbClr val="E650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TextBox 17"/>
          <p:cNvSpPr txBox="1"/>
          <p:nvPr/>
        </p:nvSpPr>
        <p:spPr>
          <a:xfrm>
            <a:off x="980728" y="776536"/>
            <a:ext cx="47863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latin typeface="Montserrat Medium" pitchFamily="2" charset="-52"/>
              </a:rPr>
              <a:t>Здравоохранение</a:t>
            </a:r>
            <a:endParaRPr lang="ru-RU" sz="2400" dirty="0">
              <a:solidFill>
                <a:schemeClr val="bg1"/>
              </a:solidFill>
              <a:latin typeface="Montserrat Medium" pitchFamily="2" charset="-5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04664" y="7113240"/>
            <a:ext cx="612068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ИП Калинина Диана Анатольевна</a:t>
            </a: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Повар</a:t>
            </a: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от 27 093 рублей</a:t>
            </a:r>
          </a:p>
          <a:p>
            <a:r>
              <a:rPr lang="ru-RU" sz="1500" b="1" dirty="0" err="1" smtClean="0">
                <a:solidFill>
                  <a:srgbClr val="0050AA"/>
                </a:solidFill>
                <a:latin typeface="Montserrat" pitchFamily="2" charset="-52"/>
              </a:rPr>
              <a:t>Сушист</a:t>
            </a:r>
            <a:endParaRPr lang="ru-RU" sz="1500" b="1" dirty="0" smtClean="0">
              <a:solidFill>
                <a:srgbClr val="0050AA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от 27 093 рублей</a:t>
            </a: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Официант</a:t>
            </a: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от 27 093 рублей</a:t>
            </a: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ИП </a:t>
            </a:r>
            <a:r>
              <a:rPr lang="ru-RU" sz="1500" b="1" dirty="0" err="1" smtClean="0">
                <a:solidFill>
                  <a:srgbClr val="0050AA"/>
                </a:solidFill>
                <a:latin typeface="Montserrat" pitchFamily="2" charset="-52"/>
              </a:rPr>
              <a:t>Жочкина</a:t>
            </a:r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 Людмила Николаевна</a:t>
            </a:r>
          </a:p>
          <a:p>
            <a:r>
              <a:rPr lang="ru-RU" sz="1500" b="1" dirty="0" err="1" smtClean="0">
                <a:solidFill>
                  <a:srgbClr val="0050AA"/>
                </a:solidFill>
                <a:latin typeface="Montserrat" pitchFamily="2" charset="-52"/>
              </a:rPr>
              <a:t>Электрогазосварщик</a:t>
            </a:r>
            <a:endParaRPr lang="ru-RU" sz="1500" b="1" dirty="0" smtClean="0">
              <a:solidFill>
                <a:srgbClr val="0050AA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от 30 000 – 40 000 рублей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04664" y="1280593"/>
            <a:ext cx="6192688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ГБУЗ РМ «</a:t>
            </a:r>
            <a:r>
              <a:rPr lang="ru-RU" sz="1500" b="1" dirty="0" err="1" smtClean="0">
                <a:solidFill>
                  <a:srgbClr val="0050AA"/>
                </a:solidFill>
                <a:latin typeface="Montserrat" pitchFamily="2" charset="-52"/>
              </a:rPr>
              <a:t>Ардатовская</a:t>
            </a:r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 </a:t>
            </a:r>
            <a:r>
              <a:rPr lang="ru-RU" sz="1500" b="1" dirty="0" err="1" smtClean="0">
                <a:solidFill>
                  <a:srgbClr val="0050AA"/>
                </a:solidFill>
                <a:latin typeface="Montserrat" pitchFamily="2" charset="-52"/>
              </a:rPr>
              <a:t>райнная</a:t>
            </a:r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 больница им.Св.доктора Луки (</a:t>
            </a:r>
            <a:r>
              <a:rPr lang="ru-RU" sz="1500" b="1" dirty="0" err="1" smtClean="0">
                <a:solidFill>
                  <a:srgbClr val="0050AA"/>
                </a:solidFill>
                <a:latin typeface="Montserrat" pitchFamily="2" charset="-52"/>
              </a:rPr>
              <a:t>Войно-Ясенецкого</a:t>
            </a:r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»</a:t>
            </a: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Электромонтер </a:t>
            </a:r>
            <a:endParaRPr lang="ru-RU" sz="1500" b="1" dirty="0" smtClean="0">
              <a:solidFill>
                <a:srgbClr val="0050AA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от 27 093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рублей</a:t>
            </a:r>
          </a:p>
          <a:p>
            <a:r>
              <a:rPr lang="ru-RU" sz="1400" b="1" dirty="0" smtClean="0">
                <a:solidFill>
                  <a:srgbClr val="0050AA"/>
                </a:solidFill>
                <a:latin typeface="Montserrat" pitchFamily="2" charset="-52"/>
              </a:rPr>
              <a:t>ГБСУ СОН РМ </a:t>
            </a:r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«</a:t>
            </a:r>
            <a:r>
              <a:rPr lang="ru-RU" sz="1400" b="1" dirty="0" err="1" smtClean="0">
                <a:solidFill>
                  <a:srgbClr val="0050AA"/>
                </a:solidFill>
                <a:latin typeface="Montserrat" pitchFamily="2" charset="-52"/>
              </a:rPr>
              <a:t>Ардатовский</a:t>
            </a:r>
            <a:r>
              <a:rPr lang="ru-RU" sz="1400" b="1" dirty="0" smtClean="0">
                <a:solidFill>
                  <a:srgbClr val="0050AA"/>
                </a:solidFill>
                <a:latin typeface="Montserrat" pitchFamily="2" charset="-52"/>
              </a:rPr>
              <a:t> дом социального обслуживания»</a:t>
            </a:r>
            <a:endParaRPr lang="ru-RU" sz="1400" b="1" dirty="0" smtClean="0">
              <a:solidFill>
                <a:srgbClr val="0050AA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Медицинский дезинфектор</a:t>
            </a:r>
            <a:endParaRPr lang="ru-RU" sz="1500" b="1" dirty="0" smtClean="0">
              <a:solidFill>
                <a:srgbClr val="0050AA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от 27 093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рублей</a:t>
            </a:r>
            <a:endParaRPr lang="ru-RU" sz="1500" b="1" dirty="0" smtClean="0">
              <a:latin typeface="Montserrat" pitchFamily="2" charset="-52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332656" y="3368824"/>
            <a:ext cx="6336704" cy="3024336"/>
          </a:xfrm>
          <a:prstGeom prst="roundRect">
            <a:avLst/>
          </a:prstGeom>
          <a:noFill/>
          <a:ln>
            <a:solidFill>
              <a:srgbClr val="0050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TextBox 22"/>
          <p:cNvSpPr txBox="1"/>
          <p:nvPr/>
        </p:nvSpPr>
        <p:spPr>
          <a:xfrm>
            <a:off x="476672" y="4016896"/>
            <a:ext cx="59766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ИП </a:t>
            </a:r>
            <a:r>
              <a:rPr lang="ru-RU" sz="1500" b="1" dirty="0" err="1" smtClean="0">
                <a:solidFill>
                  <a:srgbClr val="0050AA"/>
                </a:solidFill>
                <a:latin typeface="Montserrat" pitchFamily="2" charset="-52"/>
              </a:rPr>
              <a:t>Кудашкина</a:t>
            </a:r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 Елена Борисовна</a:t>
            </a: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Животновод</a:t>
            </a: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от 40 000 рублей</a:t>
            </a: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Оператор машинного доения</a:t>
            </a: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от 40 000 рублей</a:t>
            </a:r>
          </a:p>
          <a:p>
            <a:endParaRPr lang="ru-RU" sz="900" b="1" dirty="0" smtClean="0">
              <a:solidFill>
                <a:srgbClr val="E65028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ООО «Воля»</a:t>
            </a: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Подсобный рабочий (квота для инвалидов и ветеранов боевых действий и членов их семей)</a:t>
            </a: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от 27 093 рублей</a:t>
            </a:r>
            <a:endParaRPr lang="ru-RU" sz="1500" b="1" dirty="0" smtClean="0">
              <a:latin typeface="Montserrat" pitchFamily="2" charset="-52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1268760" y="3512840"/>
            <a:ext cx="4392488" cy="504056"/>
          </a:xfrm>
          <a:prstGeom prst="rect">
            <a:avLst/>
          </a:prstGeom>
          <a:solidFill>
            <a:srgbClr val="E650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TextBox 30"/>
          <p:cNvSpPr txBox="1"/>
          <p:nvPr/>
        </p:nvSpPr>
        <p:spPr>
          <a:xfrm>
            <a:off x="1052736" y="3512840"/>
            <a:ext cx="4824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latin typeface="Montserrat Medium" pitchFamily="2" charset="-52"/>
              </a:rPr>
              <a:t>Сельское хозяйство</a:t>
            </a:r>
            <a:endParaRPr lang="ru-RU" sz="2400" dirty="0">
              <a:solidFill>
                <a:schemeClr val="bg1"/>
              </a:solidFill>
              <a:latin typeface="Montserrat Medium" pitchFamily="2" charset="-5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xmlns:p15="http://schemas.microsoft.com/office/powerpoint/2012/main"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463</TotalTime>
  <Words>131</Words>
  <Application>Microsoft Office PowerPoint</Application>
  <PresentationFormat>Лист A4 (210x297 мм)</PresentationFormat>
  <Paragraphs>29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Office Theme</vt:lpstr>
      <vt:lpstr>Слайд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Денис Кулик</dc:creator>
  <dc:description/>
  <cp:lastModifiedBy>Inspektor-ECP</cp:lastModifiedBy>
  <cp:revision>48</cp:revision>
  <dcterms:created xsi:type="dcterms:W3CDTF">2024-05-27T12:28:19Z</dcterms:created>
  <dcterms:modified xsi:type="dcterms:W3CDTF">2026-01-16T13:12:29Z</dcterms:modified>
  <dc:language>ru-RU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Произвольный</vt:lpwstr>
  </property>
  <property fmtid="{D5CDD505-2E9C-101B-9397-08002B2CF9AE}" pid="3" name="Slides">
    <vt:i4>1</vt:i4>
  </property>
</Properties>
</file>